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mov" ContentType="video/quicktime"/>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avi" ContentType="video/x-msvide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0" r:id="rId1"/>
    <p:sldMasterId id="2147483781" r:id="rId2"/>
  </p:sldMasterIdLst>
  <p:notesMasterIdLst>
    <p:notesMasterId r:id="rId26"/>
  </p:notesMasterIdLst>
  <p:handoutMasterIdLst>
    <p:handoutMasterId r:id="rId27"/>
  </p:handoutMasterIdLst>
  <p:sldIdLst>
    <p:sldId id="580" r:id="rId3"/>
    <p:sldId id="582" r:id="rId4"/>
    <p:sldId id="631" r:id="rId5"/>
    <p:sldId id="584" r:id="rId6"/>
    <p:sldId id="638" r:id="rId7"/>
    <p:sldId id="585" r:id="rId8"/>
    <p:sldId id="648" r:id="rId9"/>
    <p:sldId id="658" r:id="rId10"/>
    <p:sldId id="654" r:id="rId11"/>
    <p:sldId id="656" r:id="rId12"/>
    <p:sldId id="655" r:id="rId13"/>
    <p:sldId id="657" r:id="rId14"/>
    <p:sldId id="649" r:id="rId15"/>
    <p:sldId id="606" r:id="rId16"/>
    <p:sldId id="607" r:id="rId17"/>
    <p:sldId id="609" r:id="rId18"/>
    <p:sldId id="610" r:id="rId19"/>
    <p:sldId id="646" r:id="rId20"/>
    <p:sldId id="640" r:id="rId21"/>
    <p:sldId id="652" r:id="rId22"/>
    <p:sldId id="651" r:id="rId23"/>
    <p:sldId id="653" r:id="rId24"/>
    <p:sldId id="626" r:id="rId25"/>
  </p:sldIdLst>
  <p:sldSz cx="12192000" cy="6858000"/>
  <p:notesSz cx="7010400" cy="9296400"/>
  <p:defaultTextStyle>
    <a:defPPr>
      <a:defRPr lang="en-US"/>
    </a:defPPr>
    <a:lvl1pPr algn="l" rtl="0" eaLnBrk="0" fontAlgn="base" hangingPunct="0">
      <a:spcBef>
        <a:spcPct val="0"/>
      </a:spcBef>
      <a:spcAft>
        <a:spcPct val="0"/>
      </a:spcAft>
      <a:defRPr kern="1200">
        <a:solidFill>
          <a:schemeClr val="tx1"/>
        </a:solidFill>
        <a:latin typeface="Century Gothic" panose="020B0502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entury Gothic" panose="020B0502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entury Gothic" panose="020B0502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entury Gothic" panose="020B0502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entury Gothic" panose="020B0502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entury Gothic" panose="020B0502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entury Gothic" panose="020B0502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entury Gothic" panose="020B0502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entury Gothic" panose="020B0502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0000"/>
    <a:srgbClr val="007900"/>
    <a:srgbClr val="D7E4BD"/>
    <a:srgbClr val="C6D9F1"/>
    <a:srgbClr val="D99694"/>
    <a:srgbClr val="E6B9B8"/>
    <a:srgbClr val="99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44" autoAdjust="0"/>
    <p:restoredTop sz="96000" autoAdjust="0"/>
  </p:normalViewPr>
  <p:slideViewPr>
    <p:cSldViewPr>
      <p:cViewPr varScale="1">
        <p:scale>
          <a:sx n="85" d="100"/>
          <a:sy n="85" d="100"/>
        </p:scale>
        <p:origin x="750" y="7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88" d="100"/>
          <a:sy n="88" d="100"/>
        </p:scale>
        <p:origin x="-3696" y="-11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3970338" y="8829675"/>
            <a:ext cx="3038475" cy="465138"/>
          </a:xfrm>
          <a:prstGeom prst="rect">
            <a:avLst/>
          </a:prstGeom>
        </p:spPr>
        <p:txBody>
          <a:bodyPr vert="horz" lIns="93177" tIns="46589" rIns="93177" bIns="46589" rtlCol="0" anchor="b"/>
          <a:lstStyle>
            <a:lvl1pPr algn="r" eaLnBrk="1" hangingPunct="1">
              <a:defRPr sz="1200" smtClean="0">
                <a:cs typeface="Arial" charset="0"/>
              </a:defRPr>
            </a:lvl1pPr>
          </a:lstStyle>
          <a:p>
            <a:pPr>
              <a:defRPr/>
            </a:pPr>
            <a:fld id="{CA9506C5-968A-4308-AF74-804A949D6E9D}" type="slidenum">
              <a:rPr lang="en-US">
                <a:latin typeface="Arial" panose="020B0604020202020204" pitchFamily="34" charset="0"/>
              </a:rPr>
              <a:pPr>
                <a:defRPr/>
              </a:pPr>
              <a:t>‹#›</a:t>
            </a:fld>
            <a:endParaRPr lang="en-US" dirty="0">
              <a:latin typeface="Arial" panose="020B0604020202020204" pitchFamily="34" charset="0"/>
            </a:endParaRPr>
          </a:p>
        </p:txBody>
      </p:sp>
    </p:spTree>
    <p:extLst>
      <p:ext uri="{BB962C8B-B14F-4D97-AF65-F5344CB8AC3E}">
        <p14:creationId xmlns:p14="http://schemas.microsoft.com/office/powerpoint/2010/main" val="40675983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574800" y="1066800"/>
            <a:ext cx="4857750" cy="2732088"/>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hangingPunct="1">
              <a:defRPr sz="1200" smtClean="0">
                <a:latin typeface="Arial" panose="020B0604020202020204" pitchFamily="34" charset="0"/>
                <a:cs typeface="Arial" charset="0"/>
              </a:defRPr>
            </a:lvl1pPr>
          </a:lstStyle>
          <a:p>
            <a:pPr>
              <a:defRPr/>
            </a:pPr>
            <a:fld id="{C6D5743B-DB1D-4B4D-A31F-66DA819BE34D}" type="slidenum">
              <a:rPr lang="en-US" smtClean="0"/>
              <a:pPr>
                <a:defRPr/>
              </a:pPr>
              <a:t>‹#›</a:t>
            </a:fld>
            <a:endParaRPr lang="en-US" dirty="0"/>
          </a:p>
        </p:txBody>
      </p:sp>
    </p:spTree>
    <p:extLst>
      <p:ext uri="{BB962C8B-B14F-4D97-AF65-F5344CB8AC3E}">
        <p14:creationId xmlns:p14="http://schemas.microsoft.com/office/powerpoint/2010/main" val="1003723849"/>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xfrm>
            <a:off x="457200" y="719138"/>
            <a:ext cx="6400800" cy="3600450"/>
          </a:xfrm>
          <a:solidFill>
            <a:srgbClr val="FFFFFF"/>
          </a:solidFill>
          <a:ln/>
        </p:spPr>
      </p:sp>
      <p:sp>
        <p:nvSpPr>
          <p:cNvPr id="17410" name="Rectangle 3"/>
          <p:cNvSpPr>
            <a:spLocks noGrp="1" noChangeArrowheads="1"/>
          </p:cNvSpPr>
          <p:nvPr>
            <p:ph type="body" idx="1"/>
          </p:nvPr>
        </p:nvSpPr>
        <p:spPr>
          <a:xfrm>
            <a:off x="731838" y="6553200"/>
            <a:ext cx="5851525" cy="334963"/>
          </a:xfrm>
          <a:solidFill>
            <a:srgbClr val="FFFFFF"/>
          </a:solidFill>
          <a:ln>
            <a:solidFill>
              <a:srgbClr val="000000"/>
            </a:solidFill>
          </a:ln>
        </p:spPr>
        <p:txBody>
          <a:bodyPr lIns="99537" tIns="49768" rIns="99537" bIns="49768" anchor="ctr">
            <a:spAutoFit/>
          </a:bodyPr>
          <a:lstStyle/>
          <a:p>
            <a:endParaRPr lang="zh-CN" altLang="en-US" smtClean="0"/>
          </a:p>
        </p:txBody>
      </p:sp>
    </p:spTree>
    <p:extLst>
      <p:ext uri="{BB962C8B-B14F-4D97-AF65-F5344CB8AC3E}">
        <p14:creationId xmlns:p14="http://schemas.microsoft.com/office/powerpoint/2010/main" val="482402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xfrm>
            <a:off x="458788" y="720725"/>
            <a:ext cx="6400800" cy="3600450"/>
          </a:xfrm>
          <a:ln/>
        </p:spPr>
      </p:sp>
      <p:sp>
        <p:nvSpPr>
          <p:cNvPr id="16386" name="Rectangle 3"/>
          <p:cNvSpPr>
            <a:spLocks noGrp="1" noChangeArrowheads="1"/>
          </p:cNvSpPr>
          <p:nvPr>
            <p:ph type="body" idx="1"/>
          </p:nvPr>
        </p:nvSpPr>
        <p:spPr>
          <a:xfrm>
            <a:off x="974725" y="5835650"/>
            <a:ext cx="5365750" cy="1770063"/>
          </a:xfrm>
          <a:noFill/>
          <a:ln/>
        </p:spPr>
        <p:txBody>
          <a:bodyPr/>
          <a:lstStyle/>
          <a:p>
            <a:r>
              <a:rPr lang="en-US" smtClean="0"/>
              <a:t>FNET, the frequency monitoring network is such a wide-area measurement system that monitors the North American power grids. The sensors, called Frequency Disturbance Recorders, are taking GPS-synchronized frequency, voltage and phase angle measurements at 120 V outlets and send them via internet to the central servers here at Whittemore. Various applications have been developed to improve situation awareness, such as event triggers, disturbance location estimations. My work is also based on the wide-area measurements from FNET. (next)</a:t>
            </a:r>
          </a:p>
        </p:txBody>
      </p:sp>
    </p:spTree>
    <p:extLst>
      <p:ext uri="{BB962C8B-B14F-4D97-AF65-F5344CB8AC3E}">
        <p14:creationId xmlns:p14="http://schemas.microsoft.com/office/powerpoint/2010/main" val="2267271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Rectangle 2"/>
          <p:cNvSpPr>
            <a:spLocks noGrp="1" noRot="1" noChangeAspect="1" noChangeArrowheads="1" noTextEdit="1"/>
          </p:cNvSpPr>
          <p:nvPr>
            <p:ph type="sldImg"/>
          </p:nvPr>
        </p:nvSpPr>
        <p:spPr>
          <a:ln/>
        </p:spPr>
      </p:sp>
      <p:sp>
        <p:nvSpPr>
          <p:cNvPr id="198658" name="Rectangle 3"/>
          <p:cNvSpPr>
            <a:spLocks noGrp="1" noChangeArrowheads="1"/>
          </p:cNvSpPr>
          <p:nvPr>
            <p:ph type="body" idx="1"/>
          </p:nvPr>
        </p:nvSpPr>
        <p:spPr>
          <a:xfrm>
            <a:off x="976313" y="7205663"/>
            <a:ext cx="5443537" cy="284162"/>
          </a:xfrm>
          <a:noFill/>
          <a:ln/>
        </p:spPr>
        <p:txBody>
          <a:bodyPr lIns="99537" tIns="49768" rIns="99537" bIns="49768" anchor="ctr">
            <a:spAutoFit/>
          </a:bodyPr>
          <a:lstStyle/>
          <a:p>
            <a:endParaRPr lang="en-US" smtClean="0"/>
          </a:p>
        </p:txBody>
      </p:sp>
    </p:spTree>
    <p:extLst>
      <p:ext uri="{BB962C8B-B14F-4D97-AF65-F5344CB8AC3E}">
        <p14:creationId xmlns:p14="http://schemas.microsoft.com/office/powerpoint/2010/main" val="4190050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xfrm>
            <a:off x="457200" y="719138"/>
            <a:ext cx="6400800" cy="3600450"/>
          </a:xfrm>
          <a:ln/>
        </p:spPr>
      </p:sp>
      <p:sp>
        <p:nvSpPr>
          <p:cNvPr id="126979" name="Rectangle 3"/>
          <p:cNvSpPr>
            <a:spLocks noGrp="1" noChangeArrowheads="1"/>
          </p:cNvSpPr>
          <p:nvPr>
            <p:ph type="body" idx="1"/>
          </p:nvPr>
        </p:nvSpPr>
        <p:spPr>
          <a:xfrm>
            <a:off x="731838" y="6578600"/>
            <a:ext cx="5851525" cy="284163"/>
          </a:xfrm>
          <a:noFill/>
          <a:ln/>
        </p:spPr>
        <p:txBody>
          <a:bodyPr lIns="99537" tIns="49768" rIns="99537" bIns="49768" anchor="ctr">
            <a:spAutoFit/>
          </a:bodyPr>
          <a:lstStyle/>
          <a:p>
            <a:endParaRPr lang="zh-CN" altLang="en-US" smtClean="0"/>
          </a:p>
        </p:txBody>
      </p:sp>
    </p:spTree>
    <p:extLst>
      <p:ext uri="{BB962C8B-B14F-4D97-AF65-F5344CB8AC3E}">
        <p14:creationId xmlns:p14="http://schemas.microsoft.com/office/powerpoint/2010/main" val="2481164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3575"/>
            <a:ext cx="5607050" cy="3660775"/>
          </a:xfrm>
          <a:prstGeom prst="rect">
            <a:avLst/>
          </a:prstGeom>
        </p:spPr>
        <p:txBody>
          <a:bodyPr/>
          <a:lstStyle/>
          <a:p>
            <a:r>
              <a:rPr lang="en-US" dirty="0" smtClean="0"/>
              <a:t>ERC work now moved to industry applications</a:t>
            </a:r>
            <a:endParaRPr lang="en-US" dirty="0"/>
          </a:p>
        </p:txBody>
      </p:sp>
      <p:sp>
        <p:nvSpPr>
          <p:cNvPr id="4" name="Slide Number Placeholder 3"/>
          <p:cNvSpPr>
            <a:spLocks noGrp="1"/>
          </p:cNvSpPr>
          <p:nvPr>
            <p:ph type="sldNum" sz="quarter" idx="10"/>
          </p:nvPr>
        </p:nvSpPr>
        <p:spPr/>
        <p:txBody>
          <a:bodyPr/>
          <a:lstStyle/>
          <a:p>
            <a:fld id="{18DB4C88-242B-4A4C-8F58-46F070C01A36}" type="slidenum">
              <a:rPr lang="en-US" smtClean="0"/>
              <a:pPr/>
              <a:t>9</a:t>
            </a:fld>
            <a:endParaRPr lang="en-US"/>
          </a:p>
        </p:txBody>
      </p:sp>
    </p:spTree>
    <p:extLst>
      <p:ext uri="{BB962C8B-B14F-4D97-AF65-F5344CB8AC3E}">
        <p14:creationId xmlns:p14="http://schemas.microsoft.com/office/powerpoint/2010/main" val="1779594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 graph depicts actual data from events in the NERC dataset.</a:t>
            </a:r>
          </a:p>
          <a:p>
            <a:pPr marL="171450" indent="-171450">
              <a:buFont typeface="Arial" panose="020B0604020202020204" pitchFamily="34" charset="0"/>
              <a:buChar char="•"/>
            </a:pPr>
            <a:r>
              <a:rPr lang="en-US" dirty="0" smtClean="0"/>
              <a:t>Note</a:t>
            </a:r>
            <a:r>
              <a:rPr lang="en-US" baseline="0" dirty="0" smtClean="0"/>
              <a:t> the direct relation between resource loss and ROCOF and the higher ROCOF in the smaller interconnections.</a:t>
            </a:r>
          </a:p>
          <a:p>
            <a:pPr marL="171450" indent="-171450">
              <a:buFont typeface="Arial" panose="020B0604020202020204" pitchFamily="34" charset="0"/>
              <a:buChar char="•"/>
            </a:pPr>
            <a:r>
              <a:rPr lang="en-US" baseline="0" dirty="0" smtClean="0"/>
              <a:t>Events that diverge significantly above the regression line are likely lower inertia events (could also be measurement error misreported event size).</a:t>
            </a:r>
          </a:p>
          <a:p>
            <a:pPr marL="171450" indent="-171450">
              <a:buFont typeface="Arial" panose="020B0604020202020204" pitchFamily="34" charset="0"/>
              <a:buChar char="•"/>
            </a:pPr>
            <a:r>
              <a:rPr lang="en-US" baseline="0" dirty="0" smtClean="0"/>
              <a:t>Events significantly below the line might be higher inertia events, but are more likely “slow unit trips” (e.g. runbacks prior to the trip)</a:t>
            </a:r>
          </a:p>
          <a:p>
            <a:pPr marL="171450" indent="-171450">
              <a:buFont typeface="Arial" panose="020B0604020202020204" pitchFamily="34" charset="0"/>
              <a:buChar char="•"/>
            </a:pPr>
            <a:r>
              <a:rPr lang="en-US" baseline="0" dirty="0" smtClean="0"/>
              <a:t>If inertia were to decline year over year, the regression line for the interconnection would rotate counter-clockwise.</a:t>
            </a:r>
          </a:p>
          <a:p>
            <a:pPr marL="171450" indent="-171450">
              <a:buFont typeface="Arial" panose="020B0604020202020204" pitchFamily="34" charset="0"/>
              <a:buChar char="•"/>
            </a:pPr>
            <a:r>
              <a:rPr lang="en-US" baseline="0" dirty="0" smtClean="0"/>
              <a:t>The graphs above are raw ROCOF.  You could get normalized ROCOF by projecting a perpendicular line up from the 1000MW point on the x axis.</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To track inertia over time, NERC </a:t>
            </a:r>
            <a:r>
              <a:rPr lang="en-US" baseline="0" dirty="0" err="1" smtClean="0"/>
              <a:t>shuld</a:t>
            </a:r>
            <a:r>
              <a:rPr lang="en-US" baseline="0" dirty="0" smtClean="0"/>
              <a:t> track normalized ROCOF by Interconnection year over year.</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2E39EC5-E92B-B44A-B6F0-655FA2E3B95C}" type="slidenum">
              <a:rPr lang="en-US" smtClean="0"/>
              <a:t>18</a:t>
            </a:fld>
            <a:endParaRPr lang="en-US"/>
          </a:p>
        </p:txBody>
      </p:sp>
    </p:spTree>
    <p:extLst>
      <p:ext uri="{BB962C8B-B14F-4D97-AF65-F5344CB8AC3E}">
        <p14:creationId xmlns:p14="http://schemas.microsoft.com/office/powerpoint/2010/main" val="505390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3575"/>
            <a:ext cx="5607050" cy="3660775"/>
          </a:xfrm>
          <a:prstGeom prst="rect">
            <a:avLst/>
          </a:prstGeom>
        </p:spPr>
        <p:txBody>
          <a:bodyPr/>
          <a:lstStyle/>
          <a:p>
            <a:endParaRPr lang="en-US" b="1" dirty="0"/>
          </a:p>
        </p:txBody>
      </p:sp>
      <p:sp>
        <p:nvSpPr>
          <p:cNvPr id="4" name="Slide Number Placeholder 3"/>
          <p:cNvSpPr>
            <a:spLocks noGrp="1"/>
          </p:cNvSpPr>
          <p:nvPr>
            <p:ph type="sldNum" sz="quarter" idx="10"/>
          </p:nvPr>
        </p:nvSpPr>
        <p:spPr/>
        <p:txBody>
          <a:bodyPr/>
          <a:lstStyle/>
          <a:p>
            <a:fld id="{18DB4C88-242B-4A4C-8F58-46F070C01A36}" type="slidenum">
              <a:rPr lang="en-US" smtClean="0"/>
              <a:pPr/>
              <a:t>20</a:t>
            </a:fld>
            <a:endParaRPr lang="en-US"/>
          </a:p>
        </p:txBody>
      </p:sp>
    </p:spTree>
    <p:extLst>
      <p:ext uri="{BB962C8B-B14F-4D97-AF65-F5344CB8AC3E}">
        <p14:creationId xmlns:p14="http://schemas.microsoft.com/office/powerpoint/2010/main" val="2406678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xfrm>
            <a:off x="457200" y="719138"/>
            <a:ext cx="6400800" cy="3600450"/>
          </a:xfrm>
          <a:solidFill>
            <a:srgbClr val="FFFFFF"/>
          </a:solidFill>
          <a:ln/>
        </p:spPr>
      </p:sp>
      <p:sp>
        <p:nvSpPr>
          <p:cNvPr id="17410" name="Rectangle 3"/>
          <p:cNvSpPr>
            <a:spLocks noGrp="1" noChangeArrowheads="1"/>
          </p:cNvSpPr>
          <p:nvPr>
            <p:ph type="body" idx="1"/>
          </p:nvPr>
        </p:nvSpPr>
        <p:spPr>
          <a:xfrm>
            <a:off x="731838" y="6553200"/>
            <a:ext cx="5851525" cy="334963"/>
          </a:xfrm>
          <a:solidFill>
            <a:srgbClr val="FFFFFF"/>
          </a:solidFill>
          <a:ln>
            <a:solidFill>
              <a:srgbClr val="000000"/>
            </a:solidFill>
          </a:ln>
        </p:spPr>
        <p:txBody>
          <a:bodyPr lIns="99537" tIns="49768" rIns="99537" bIns="49768" anchor="ctr">
            <a:spAutoFit/>
          </a:bodyPr>
          <a:lstStyle/>
          <a:p>
            <a:endParaRPr lang="zh-CN" altLang="en-US" smtClean="0"/>
          </a:p>
        </p:txBody>
      </p:sp>
    </p:spTree>
    <p:extLst>
      <p:ext uri="{BB962C8B-B14F-4D97-AF65-F5344CB8AC3E}">
        <p14:creationId xmlns:p14="http://schemas.microsoft.com/office/powerpoint/2010/main" val="25622352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09600" y="1143000"/>
            <a:ext cx="10972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52404"/>
            <a:ext cx="990600" cy="892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4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8602" y="158750"/>
            <a:ext cx="3735388" cy="946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44200" y="152400"/>
            <a:ext cx="8382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3000" y="6172204"/>
            <a:ext cx="10058400" cy="550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914400" y="1219203"/>
            <a:ext cx="10363200" cy="2438399"/>
          </a:xfrm>
        </p:spPr>
        <p:txBody>
          <a:bodyPr>
            <a:normAutofit/>
          </a:bodyPr>
          <a:lstStyle>
            <a:lvl1pPr>
              <a:defRPr sz="3600">
                <a:solidFill>
                  <a:srgbClr val="007900"/>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962400"/>
            <a:ext cx="8534400" cy="1905000"/>
          </a:xfrm>
        </p:spPr>
        <p:txBody>
          <a:bodyPr>
            <a:normAutofit/>
          </a:bodyPr>
          <a:lstStyle>
            <a:lvl1pPr marL="0" indent="0" algn="ctr">
              <a:buNone/>
              <a:defRPr sz="1800" baseline="0">
                <a:solidFill>
                  <a:schemeClr val="tx1">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950828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cxnSp>
        <p:nvCxnSpPr>
          <p:cNvPr id="5" name="Straight Connector 4"/>
          <p:cNvCxnSpPr/>
          <p:nvPr/>
        </p:nvCxnSpPr>
        <p:spPr>
          <a:xfrm>
            <a:off x="2389188" y="5367338"/>
            <a:ext cx="7315200"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3200" y="6297617"/>
            <a:ext cx="2235200" cy="41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2389717" y="4800600"/>
            <a:ext cx="7315200" cy="566738"/>
          </a:xfrm>
        </p:spPr>
        <p:txBody>
          <a:bodyPr anchor="b"/>
          <a:lstStyle>
            <a:lvl1pPr algn="l">
              <a:defRPr sz="2000" b="1">
                <a:solidFill>
                  <a:srgbClr val="007900"/>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1262062"/>
          </a:xfrm>
        </p:spPr>
        <p:txBody>
          <a:bodyPr/>
          <a:lstStyle>
            <a:lvl1pPr marL="0" indent="0">
              <a:buNone/>
              <a:defRPr sz="1400">
                <a:solidFill>
                  <a:schemeClr val="tx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7"/>
          <p:cNvSpPr>
            <a:spLocks noGrp="1"/>
          </p:cNvSpPr>
          <p:nvPr>
            <p:ph type="sldNum" sz="quarter" idx="10"/>
          </p:nvPr>
        </p:nvSpPr>
        <p:spPr/>
        <p:txBody>
          <a:bodyPr/>
          <a:lstStyle>
            <a:lvl1pPr>
              <a:defRPr sz="1200" smtClean="0">
                <a:solidFill>
                  <a:srgbClr val="007900"/>
                </a:solidFill>
              </a:defRPr>
            </a:lvl1pPr>
          </a:lstStyle>
          <a:p>
            <a:pPr>
              <a:defRPr/>
            </a:pPr>
            <a:fld id="{E7D607D4-2717-4E30-B64F-BC9D78930550}" type="slidenum">
              <a:rPr lang="en-US"/>
              <a:pPr>
                <a:defRPr/>
              </a:pPr>
              <a:t>‹#›</a:t>
            </a:fld>
            <a:endParaRPr lang="en-US" dirty="0"/>
          </a:p>
        </p:txBody>
      </p:sp>
    </p:spTree>
    <p:extLst>
      <p:ext uri="{BB962C8B-B14F-4D97-AF65-F5344CB8AC3E}">
        <p14:creationId xmlns:p14="http://schemas.microsoft.com/office/powerpoint/2010/main" val="2783409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7"/>
          <p:cNvSpPr>
            <a:spLocks noGrp="1"/>
          </p:cNvSpPr>
          <p:nvPr>
            <p:ph type="sldNum" sz="quarter" idx="10"/>
          </p:nvPr>
        </p:nvSpPr>
        <p:spPr>
          <a:ln/>
        </p:spPr>
        <p:txBody>
          <a:bodyPr/>
          <a:lstStyle>
            <a:lvl1pPr>
              <a:defRPr/>
            </a:lvl1pPr>
          </a:lstStyle>
          <a:p>
            <a:pPr>
              <a:defRPr/>
            </a:pPr>
            <a:fld id="{E63AEEBC-6910-45A8-8FDC-CB244061623E}" type="slidenum">
              <a:rPr lang="en-US"/>
              <a:pPr>
                <a:defRPr/>
              </a:pPr>
              <a:t>‹#›</a:t>
            </a:fld>
            <a:endParaRPr lang="en-US" dirty="0"/>
          </a:p>
        </p:txBody>
      </p:sp>
    </p:spTree>
    <p:extLst>
      <p:ext uri="{BB962C8B-B14F-4D97-AF65-F5344CB8AC3E}">
        <p14:creationId xmlns:p14="http://schemas.microsoft.com/office/powerpoint/2010/main" val="447690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4" name="Straight Connector 3"/>
          <p:cNvCxnSpPr/>
          <p:nvPr/>
        </p:nvCxnSpPr>
        <p:spPr>
          <a:xfrm>
            <a:off x="609600" y="1066800"/>
            <a:ext cx="10972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3200" y="6297617"/>
            <a:ext cx="2235200" cy="41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609600" y="304800"/>
            <a:ext cx="10972800" cy="762000"/>
          </a:xfrm>
        </p:spPr>
        <p:txBody>
          <a:bodyPr>
            <a:normAutofit/>
          </a:bodyPr>
          <a:lstStyle>
            <a:lvl1pPr>
              <a:defRPr sz="3600">
                <a:solidFill>
                  <a:srgbClr val="007900"/>
                </a:solidFill>
              </a:defRPr>
            </a:lvl1pPr>
          </a:lstStyle>
          <a:p>
            <a:r>
              <a:rPr lang="en-US"/>
              <a:t>Click to edit Master title style</a:t>
            </a:r>
          </a:p>
        </p:txBody>
      </p:sp>
      <p:sp>
        <p:nvSpPr>
          <p:cNvPr id="3" name="Vertical Text Placeholder 2"/>
          <p:cNvSpPr>
            <a:spLocks noGrp="1"/>
          </p:cNvSpPr>
          <p:nvPr>
            <p:ph type="body" orient="vert" idx="1"/>
          </p:nvPr>
        </p:nvSpPr>
        <p:spPr>
          <a:xfrm>
            <a:off x="609600" y="1600200"/>
            <a:ext cx="10972800" cy="5029200"/>
          </a:xfrm>
        </p:spPr>
        <p:txBody>
          <a:bodyPr vert="eaVert"/>
          <a:lstStyle>
            <a:lvl1pPr marL="342900" indent="-342900">
              <a:buFont typeface="Arial"/>
              <a:buChar char="•"/>
              <a:defRPr>
                <a:solidFill>
                  <a:schemeClr val="tx1">
                    <a:lumMod val="50000"/>
                  </a:schemeClr>
                </a:solidFill>
              </a:defRPr>
            </a:lvl1pPr>
            <a:lvl2pPr>
              <a:defRPr>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7"/>
          <p:cNvSpPr>
            <a:spLocks noGrp="1"/>
          </p:cNvSpPr>
          <p:nvPr>
            <p:ph type="sldNum" sz="quarter" idx="10"/>
          </p:nvPr>
        </p:nvSpPr>
        <p:spPr/>
        <p:txBody>
          <a:bodyPr/>
          <a:lstStyle>
            <a:lvl1pPr>
              <a:defRPr sz="1200" smtClean="0">
                <a:solidFill>
                  <a:srgbClr val="007900"/>
                </a:solidFill>
              </a:defRPr>
            </a:lvl1pPr>
          </a:lstStyle>
          <a:p>
            <a:pPr>
              <a:defRPr/>
            </a:pPr>
            <a:fld id="{5F852ED3-8194-41DC-BD54-776FA8D28F3F}" type="slidenum">
              <a:rPr lang="en-US"/>
              <a:pPr>
                <a:defRPr/>
              </a:pPr>
              <a:t>‹#›</a:t>
            </a:fld>
            <a:endParaRPr lang="en-US" dirty="0"/>
          </a:p>
        </p:txBody>
      </p:sp>
    </p:spTree>
    <p:extLst>
      <p:ext uri="{BB962C8B-B14F-4D97-AF65-F5344CB8AC3E}">
        <p14:creationId xmlns:p14="http://schemas.microsoft.com/office/powerpoint/2010/main" val="23568368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3202" y="76200"/>
            <a:ext cx="590551" cy="179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5" name="Straight Connector 4"/>
          <p:cNvCxnSpPr/>
          <p:nvPr/>
        </p:nvCxnSpPr>
        <p:spPr>
          <a:xfrm flipV="1">
            <a:off x="8839200" y="304800"/>
            <a:ext cx="0" cy="6324600"/>
          </a:xfrm>
          <a:prstGeom prst="line">
            <a:avLst/>
          </a:prstGeom>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8839200" y="274638"/>
            <a:ext cx="2743200" cy="6354762"/>
          </a:xfrm>
        </p:spPr>
        <p:txBody>
          <a:bodyPr vert="eaVert"/>
          <a:lstStyle>
            <a:lvl1pPr>
              <a:defRPr>
                <a:solidFill>
                  <a:srgbClr val="007900"/>
                </a:solidFill>
              </a:defRPr>
            </a:lvl1pPr>
          </a:lstStyle>
          <a:p>
            <a:r>
              <a:rPr lang="en-US"/>
              <a:t>Click to edit Master title style</a:t>
            </a:r>
          </a:p>
        </p:txBody>
      </p:sp>
      <p:sp>
        <p:nvSpPr>
          <p:cNvPr id="3" name="Vertical Text Placeholder 2"/>
          <p:cNvSpPr>
            <a:spLocks noGrp="1"/>
          </p:cNvSpPr>
          <p:nvPr>
            <p:ph type="body" orient="vert" idx="1"/>
          </p:nvPr>
        </p:nvSpPr>
        <p:spPr>
          <a:xfrm>
            <a:off x="609600" y="274638"/>
            <a:ext cx="8026400" cy="6354762"/>
          </a:xfrm>
        </p:spPr>
        <p:txBody>
          <a:bodyPr vert="eaVert"/>
          <a:lstStyle>
            <a:lvl1pPr>
              <a:defRPr>
                <a:solidFill>
                  <a:schemeClr val="tx1">
                    <a:lumMod val="50000"/>
                  </a:schemeClr>
                </a:solidFill>
              </a:defRPr>
            </a:lvl1pPr>
            <a:lvl2pPr>
              <a:defRPr>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7"/>
          <p:cNvSpPr>
            <a:spLocks noGrp="1"/>
          </p:cNvSpPr>
          <p:nvPr>
            <p:ph type="sldNum" sz="quarter" idx="10"/>
          </p:nvPr>
        </p:nvSpPr>
        <p:spPr/>
        <p:txBody>
          <a:bodyPr/>
          <a:lstStyle>
            <a:lvl1pPr>
              <a:defRPr sz="1200" smtClean="0">
                <a:solidFill>
                  <a:srgbClr val="007900"/>
                </a:solidFill>
              </a:defRPr>
            </a:lvl1pPr>
          </a:lstStyle>
          <a:p>
            <a:pPr>
              <a:defRPr/>
            </a:pPr>
            <a:fld id="{47BD33E6-3CD7-4EBC-AB98-AA2FEC52AB61}" type="slidenum">
              <a:rPr lang="en-US"/>
              <a:pPr>
                <a:defRPr/>
              </a:pPr>
              <a:t>‹#›</a:t>
            </a:fld>
            <a:endParaRPr lang="en-US" dirty="0"/>
          </a:p>
        </p:txBody>
      </p:sp>
    </p:spTree>
    <p:extLst>
      <p:ext uri="{BB962C8B-B14F-4D97-AF65-F5344CB8AC3E}">
        <p14:creationId xmlns:p14="http://schemas.microsoft.com/office/powerpoint/2010/main" val="3199776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cxnSp>
        <p:nvCxnSpPr>
          <p:cNvPr id="5" name="Straight Connector 4"/>
          <p:cNvCxnSpPr/>
          <p:nvPr/>
        </p:nvCxnSpPr>
        <p:spPr>
          <a:xfrm>
            <a:off x="7112000" y="1981200"/>
            <a:ext cx="4572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3200" y="6297617"/>
            <a:ext cx="2235200" cy="41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137995" y="1103376"/>
            <a:ext cx="4511040" cy="877824"/>
          </a:xfrm>
        </p:spPr>
        <p:txBody>
          <a:bodyPr anchor="b"/>
          <a:lstStyle>
            <a:lvl1pPr algn="l">
              <a:buNone/>
              <a:defRPr sz="1800" b="1">
                <a:solidFill>
                  <a:srgbClr val="007900"/>
                </a:solidFill>
              </a:defRPr>
            </a:lvl1pPr>
          </a:lstStyle>
          <a:p>
            <a:r>
              <a:rPr lang="en-US"/>
              <a:t>Click to edit Master title style</a:t>
            </a:r>
            <a:endParaRPr lang="en-US" dirty="0"/>
          </a:p>
        </p:txBody>
      </p:sp>
      <p:sp>
        <p:nvSpPr>
          <p:cNvPr id="3" name="Text Placeholder 2"/>
          <p:cNvSpPr>
            <a:spLocks noGrp="1"/>
          </p:cNvSpPr>
          <p:nvPr>
            <p:ph type="body" idx="2"/>
          </p:nvPr>
        </p:nvSpPr>
        <p:spPr>
          <a:xfrm>
            <a:off x="7137995" y="2010727"/>
            <a:ext cx="4511040" cy="4617720"/>
          </a:xfrm>
        </p:spPr>
        <p:txBody>
          <a:bodyPr/>
          <a:lstStyle>
            <a:lvl1pPr marL="9144" indent="0">
              <a:buNone/>
              <a:defRPr sz="1400">
                <a:solidFill>
                  <a:schemeClr val="tx1">
                    <a:lumMod val="50000"/>
                  </a:schemeClr>
                </a:solidFill>
              </a:defRPr>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4" name="Content Placeholder 3"/>
          <p:cNvSpPr>
            <a:spLocks noGrp="1"/>
          </p:cNvSpPr>
          <p:nvPr>
            <p:ph sz="half" idx="1"/>
          </p:nvPr>
        </p:nvSpPr>
        <p:spPr>
          <a:xfrm>
            <a:off x="203200" y="776287"/>
            <a:ext cx="6803136" cy="5852160"/>
          </a:xfrm>
        </p:spPr>
        <p:txBody>
          <a:bodyPr/>
          <a:lstStyle>
            <a:lvl1pPr>
              <a:defRPr sz="3200">
                <a:solidFill>
                  <a:schemeClr val="tx1">
                    <a:lumMod val="50000"/>
                  </a:schemeClr>
                </a:solidFill>
              </a:defRPr>
            </a:lvl1pPr>
            <a:lvl2pPr>
              <a:defRPr sz="2800">
                <a:solidFill>
                  <a:schemeClr val="tx1">
                    <a:lumMod val="50000"/>
                  </a:schemeClr>
                </a:solidFill>
              </a:defRPr>
            </a:lvl2pPr>
            <a:lvl3pPr>
              <a:defRPr sz="2400">
                <a:solidFill>
                  <a:schemeClr val="tx1">
                    <a:lumMod val="50000"/>
                  </a:schemeClr>
                </a:solidFill>
              </a:defRPr>
            </a:lvl3pPr>
            <a:lvl4pPr>
              <a:defRPr sz="2000">
                <a:solidFill>
                  <a:schemeClr val="tx1">
                    <a:lumMod val="50000"/>
                  </a:schemeClr>
                </a:solidFill>
              </a:defRPr>
            </a:lvl4pPr>
            <a:lvl5pPr>
              <a:defRPr sz="2000">
                <a:solidFill>
                  <a:schemeClr val="tx1">
                    <a:lumMod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7"/>
          <p:cNvSpPr>
            <a:spLocks noGrp="1"/>
          </p:cNvSpPr>
          <p:nvPr>
            <p:ph type="sldNum" sz="quarter" idx="10"/>
          </p:nvPr>
        </p:nvSpPr>
        <p:spPr/>
        <p:txBody>
          <a:bodyPr/>
          <a:lstStyle>
            <a:lvl1pPr>
              <a:defRPr sz="1200" smtClean="0">
                <a:solidFill>
                  <a:srgbClr val="007900"/>
                </a:solidFill>
              </a:defRPr>
            </a:lvl1pPr>
          </a:lstStyle>
          <a:p>
            <a:pPr>
              <a:defRPr/>
            </a:pPr>
            <a:fld id="{B52CEF70-A6A9-43CA-8CCC-B9939C2C1A9F}" type="slidenum">
              <a:rPr lang="en-US"/>
              <a:pPr>
                <a:defRPr/>
              </a:pPr>
              <a:t>‹#›</a:t>
            </a:fld>
            <a:endParaRPr lang="en-US" dirty="0"/>
          </a:p>
        </p:txBody>
      </p:sp>
    </p:spTree>
    <p:extLst>
      <p:ext uri="{BB962C8B-B14F-4D97-AF65-F5344CB8AC3E}">
        <p14:creationId xmlns:p14="http://schemas.microsoft.com/office/powerpoint/2010/main" val="3920348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6B831E-3A3A-4FDF-98D4-4C01BF65DDD1}" type="datetimeFigureOut">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C15B1-107E-484B-8D0B-820061E88DB5}" type="slidenum">
              <a:rPr lang="en-US" smtClean="0"/>
              <a:t>‹#›</a:t>
            </a:fld>
            <a:endParaRPr lang="en-US"/>
          </a:p>
        </p:txBody>
      </p:sp>
    </p:spTree>
    <p:extLst>
      <p:ext uri="{BB962C8B-B14F-4D97-AF65-F5344CB8AC3E}">
        <p14:creationId xmlns:p14="http://schemas.microsoft.com/office/powerpoint/2010/main" val="39879961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6B831E-3A3A-4FDF-98D4-4C01BF65DDD1}" type="datetimeFigureOut">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C15B1-107E-484B-8D0B-820061E88DB5}" type="slidenum">
              <a:rPr lang="en-US" smtClean="0"/>
              <a:t>‹#›</a:t>
            </a:fld>
            <a:endParaRPr lang="en-US"/>
          </a:p>
        </p:txBody>
      </p:sp>
    </p:spTree>
    <p:extLst>
      <p:ext uri="{BB962C8B-B14F-4D97-AF65-F5344CB8AC3E}">
        <p14:creationId xmlns:p14="http://schemas.microsoft.com/office/powerpoint/2010/main" val="25396150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E6B831E-3A3A-4FDF-98D4-4C01BF65DDD1}" type="datetimeFigureOut">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C15B1-107E-484B-8D0B-820061E88DB5}" type="slidenum">
              <a:rPr lang="en-US" smtClean="0"/>
              <a:t>‹#›</a:t>
            </a:fld>
            <a:endParaRPr lang="en-US"/>
          </a:p>
        </p:txBody>
      </p:sp>
    </p:spTree>
    <p:extLst>
      <p:ext uri="{BB962C8B-B14F-4D97-AF65-F5344CB8AC3E}">
        <p14:creationId xmlns:p14="http://schemas.microsoft.com/office/powerpoint/2010/main" val="15758837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6B831E-3A3A-4FDF-98D4-4C01BF65DDD1}" type="datetimeFigureOut">
              <a:rPr lang="en-US" smtClean="0"/>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C15B1-107E-484B-8D0B-820061E88DB5}" type="slidenum">
              <a:rPr lang="en-US" smtClean="0"/>
              <a:t>‹#›</a:t>
            </a:fld>
            <a:endParaRPr lang="en-US"/>
          </a:p>
        </p:txBody>
      </p:sp>
    </p:spTree>
    <p:extLst>
      <p:ext uri="{BB962C8B-B14F-4D97-AF65-F5344CB8AC3E}">
        <p14:creationId xmlns:p14="http://schemas.microsoft.com/office/powerpoint/2010/main" val="16533145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6B831E-3A3A-4FDF-98D4-4C01BF65DDD1}" type="datetimeFigureOut">
              <a:rPr lang="en-US" smtClean="0"/>
              <a:t>6/24/2019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FC15B1-107E-484B-8D0B-820061E88DB5}" type="slidenum">
              <a:rPr lang="en-US" smtClean="0"/>
              <a:t>‹#›</a:t>
            </a:fld>
            <a:endParaRPr lang="en-US"/>
          </a:p>
        </p:txBody>
      </p:sp>
    </p:spTree>
    <p:extLst>
      <p:ext uri="{BB962C8B-B14F-4D97-AF65-F5344CB8AC3E}">
        <p14:creationId xmlns:p14="http://schemas.microsoft.com/office/powerpoint/2010/main" val="1530243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5" name="Straight Connector 4"/>
          <p:cNvCxnSpPr/>
          <p:nvPr/>
        </p:nvCxnSpPr>
        <p:spPr>
          <a:xfrm>
            <a:off x="609600" y="990600"/>
            <a:ext cx="109728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09600" y="152400"/>
            <a:ext cx="10972800" cy="838200"/>
          </a:xfrm>
        </p:spPr>
        <p:txBody>
          <a:bodyPr>
            <a:normAutofit/>
          </a:bodyPr>
          <a:lstStyle>
            <a:lvl1pPr>
              <a:defRPr sz="3600">
                <a:solidFill>
                  <a:srgbClr val="007900"/>
                </a:solidFill>
              </a:defRPr>
            </a:lvl1pPr>
          </a:lstStyle>
          <a:p>
            <a:r>
              <a:rPr lang="en-US"/>
              <a:t>Click to edit Master title style</a:t>
            </a:r>
            <a:endParaRPr lang="en-US" dirty="0"/>
          </a:p>
        </p:txBody>
      </p:sp>
      <p:sp>
        <p:nvSpPr>
          <p:cNvPr id="3" name="Content Placeholder 2"/>
          <p:cNvSpPr>
            <a:spLocks noGrp="1"/>
          </p:cNvSpPr>
          <p:nvPr>
            <p:ph idx="1"/>
          </p:nvPr>
        </p:nvSpPr>
        <p:spPr>
          <a:xfrm>
            <a:off x="609600" y="1295400"/>
            <a:ext cx="10972800" cy="5105400"/>
          </a:xfrm>
        </p:spPr>
        <p:txBody>
          <a:bodyPr/>
          <a:lstStyle>
            <a:lvl1pPr marL="342900" indent="-342900">
              <a:buFont typeface="Arial"/>
              <a:buChar char="•"/>
              <a:defRPr>
                <a:solidFill>
                  <a:schemeClr val="tx1">
                    <a:lumMod val="50000"/>
                  </a:schemeClr>
                </a:solidFill>
              </a:defRPr>
            </a:lvl1pPr>
            <a:lvl2pPr marL="914400" indent="-457200">
              <a:buFont typeface="Courier New" panose="02070309020205020404" pitchFamily="49" charset="0"/>
              <a:buChar char="o"/>
              <a:defRPr>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7"/>
          <p:cNvSpPr>
            <a:spLocks noGrp="1"/>
          </p:cNvSpPr>
          <p:nvPr>
            <p:ph type="sldNum" sz="quarter" idx="10"/>
          </p:nvPr>
        </p:nvSpPr>
        <p:spPr/>
        <p:txBody>
          <a:bodyPr/>
          <a:lstStyle>
            <a:lvl1pPr>
              <a:defRPr smtClean="0">
                <a:solidFill>
                  <a:srgbClr val="007900"/>
                </a:solidFill>
              </a:defRPr>
            </a:lvl1pPr>
          </a:lstStyle>
          <a:p>
            <a:pPr>
              <a:defRPr/>
            </a:pPr>
            <a:fld id="{5C65800D-E11E-4096-A3CE-4FAEEE1C0EEB}" type="slidenum">
              <a:rPr lang="en-US"/>
              <a:pPr>
                <a:defRPr/>
              </a:pPr>
              <a:t>‹#›</a:t>
            </a:fld>
            <a:endParaRPr lang="en-US" dirty="0"/>
          </a:p>
        </p:txBody>
      </p:sp>
    </p:spTree>
    <p:extLst>
      <p:ext uri="{BB962C8B-B14F-4D97-AF65-F5344CB8AC3E}">
        <p14:creationId xmlns:p14="http://schemas.microsoft.com/office/powerpoint/2010/main" val="10794218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6B831E-3A3A-4FDF-98D4-4C01BF65DDD1}" type="datetimeFigureOut">
              <a:rPr lang="en-US" smtClean="0"/>
              <a:t>6/24/2019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FC15B1-107E-484B-8D0B-820061E88DB5}" type="slidenum">
              <a:rPr lang="en-US" smtClean="0"/>
              <a:t>‹#›</a:t>
            </a:fld>
            <a:endParaRPr lang="en-US"/>
          </a:p>
        </p:txBody>
      </p:sp>
    </p:spTree>
    <p:extLst>
      <p:ext uri="{BB962C8B-B14F-4D97-AF65-F5344CB8AC3E}">
        <p14:creationId xmlns:p14="http://schemas.microsoft.com/office/powerpoint/2010/main" val="4695209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6B831E-3A3A-4FDF-98D4-4C01BF65DDD1}" type="datetimeFigureOut">
              <a:rPr lang="en-US" smtClean="0"/>
              <a:t>6/24/2019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FC15B1-107E-484B-8D0B-820061E88DB5}" type="slidenum">
              <a:rPr lang="en-US" smtClean="0"/>
              <a:t>‹#›</a:t>
            </a:fld>
            <a:endParaRPr lang="en-US"/>
          </a:p>
        </p:txBody>
      </p:sp>
    </p:spTree>
    <p:extLst>
      <p:ext uri="{BB962C8B-B14F-4D97-AF65-F5344CB8AC3E}">
        <p14:creationId xmlns:p14="http://schemas.microsoft.com/office/powerpoint/2010/main" val="28761082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E6B831E-3A3A-4FDF-98D4-4C01BF65DDD1}" type="datetimeFigureOut">
              <a:rPr lang="en-US" smtClean="0"/>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C15B1-107E-484B-8D0B-820061E88DB5}" type="slidenum">
              <a:rPr lang="en-US" smtClean="0"/>
              <a:t>‹#›</a:t>
            </a:fld>
            <a:endParaRPr lang="en-US"/>
          </a:p>
        </p:txBody>
      </p:sp>
    </p:spTree>
    <p:extLst>
      <p:ext uri="{BB962C8B-B14F-4D97-AF65-F5344CB8AC3E}">
        <p14:creationId xmlns:p14="http://schemas.microsoft.com/office/powerpoint/2010/main" val="20226390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E6B831E-3A3A-4FDF-98D4-4C01BF65DDD1}" type="datetimeFigureOut">
              <a:rPr lang="en-US" smtClean="0"/>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C15B1-107E-484B-8D0B-820061E88DB5}" type="slidenum">
              <a:rPr lang="en-US" smtClean="0"/>
              <a:t>‹#›</a:t>
            </a:fld>
            <a:endParaRPr lang="en-US"/>
          </a:p>
        </p:txBody>
      </p:sp>
    </p:spTree>
    <p:extLst>
      <p:ext uri="{BB962C8B-B14F-4D97-AF65-F5344CB8AC3E}">
        <p14:creationId xmlns:p14="http://schemas.microsoft.com/office/powerpoint/2010/main" val="11361755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6B831E-3A3A-4FDF-98D4-4C01BF65DDD1}" type="datetimeFigureOut">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C15B1-107E-484B-8D0B-820061E88DB5}" type="slidenum">
              <a:rPr lang="en-US" smtClean="0"/>
              <a:t>‹#›</a:t>
            </a:fld>
            <a:endParaRPr lang="en-US"/>
          </a:p>
        </p:txBody>
      </p:sp>
    </p:spTree>
    <p:extLst>
      <p:ext uri="{BB962C8B-B14F-4D97-AF65-F5344CB8AC3E}">
        <p14:creationId xmlns:p14="http://schemas.microsoft.com/office/powerpoint/2010/main" val="29305274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6B831E-3A3A-4FDF-98D4-4C01BF65DDD1}" type="datetimeFigureOut">
              <a:rPr lang="en-US" smtClean="0"/>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C15B1-107E-484B-8D0B-820061E88DB5}" type="slidenum">
              <a:rPr lang="en-US" smtClean="0"/>
              <a:t>‹#›</a:t>
            </a:fld>
            <a:endParaRPr lang="en-US"/>
          </a:p>
        </p:txBody>
      </p:sp>
    </p:spTree>
    <p:extLst>
      <p:ext uri="{BB962C8B-B14F-4D97-AF65-F5344CB8AC3E}">
        <p14:creationId xmlns:p14="http://schemas.microsoft.com/office/powerpoint/2010/main" val="30590731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011009074"/>
              </p:ext>
            </p:extLst>
          </p:nvPr>
        </p:nvGraphicFramePr>
        <p:xfrm>
          <a:off x="2032000" y="1981200"/>
          <a:ext cx="8128000" cy="741364"/>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0000"/>
                    </a:ext>
                  </a:extLst>
                </a:gridCol>
                <a:gridCol w="1625600">
                  <a:extLst>
                    <a:ext uri="{9D8B030D-6E8A-4147-A177-3AD203B41FA5}">
                      <a16:colId xmlns:a16="http://schemas.microsoft.com/office/drawing/2014/main" val="20001"/>
                    </a:ext>
                  </a:extLst>
                </a:gridCol>
                <a:gridCol w="1625600">
                  <a:extLst>
                    <a:ext uri="{9D8B030D-6E8A-4147-A177-3AD203B41FA5}">
                      <a16:colId xmlns:a16="http://schemas.microsoft.com/office/drawing/2014/main" val="20002"/>
                    </a:ext>
                  </a:extLst>
                </a:gridCol>
                <a:gridCol w="1625600">
                  <a:extLst>
                    <a:ext uri="{9D8B030D-6E8A-4147-A177-3AD203B41FA5}">
                      <a16:colId xmlns:a16="http://schemas.microsoft.com/office/drawing/2014/main" val="20003"/>
                    </a:ext>
                  </a:extLst>
                </a:gridCol>
                <a:gridCol w="1625600">
                  <a:extLst>
                    <a:ext uri="{9D8B030D-6E8A-4147-A177-3AD203B41FA5}">
                      <a16:colId xmlns:a16="http://schemas.microsoft.com/office/drawing/2014/main" val="20004"/>
                    </a:ext>
                  </a:extLst>
                </a:gridCol>
              </a:tblGrid>
              <a:tr h="370682">
                <a:tc>
                  <a:txBody>
                    <a:bodyPr/>
                    <a:lstStyle/>
                    <a:p>
                      <a:endParaRPr lang="en-US" sz="1200" b="1" i="0" baseline="0" dirty="0">
                        <a:latin typeface="Arial" panose="020B0604020202020204" pitchFamily="34" charset="0"/>
                      </a:endParaRPr>
                    </a:p>
                  </a:txBody>
                  <a:tcPr marT="45700" marB="45700"/>
                </a:tc>
                <a:tc>
                  <a:txBody>
                    <a:bodyPr/>
                    <a:lstStyle/>
                    <a:p>
                      <a:endParaRPr lang="en-US" sz="1800"/>
                    </a:p>
                  </a:txBody>
                  <a:tcPr marT="45700" marB="45700"/>
                </a:tc>
                <a:tc>
                  <a:txBody>
                    <a:bodyPr/>
                    <a:lstStyle/>
                    <a:p>
                      <a:endParaRPr lang="en-US" sz="1800"/>
                    </a:p>
                  </a:txBody>
                  <a:tcPr marT="45700" marB="45700"/>
                </a:tc>
                <a:tc>
                  <a:txBody>
                    <a:bodyPr/>
                    <a:lstStyle/>
                    <a:p>
                      <a:endParaRPr lang="en-US" sz="1800"/>
                    </a:p>
                  </a:txBody>
                  <a:tcPr marT="45700" marB="45700"/>
                </a:tc>
                <a:tc>
                  <a:txBody>
                    <a:bodyPr/>
                    <a:lstStyle/>
                    <a:p>
                      <a:endParaRPr lang="en-US" sz="1800"/>
                    </a:p>
                  </a:txBody>
                  <a:tcPr marT="45700" marB="45700"/>
                </a:tc>
                <a:extLst>
                  <a:ext uri="{0D108BD9-81ED-4DB2-BD59-A6C34878D82A}">
                    <a16:rowId xmlns:a16="http://schemas.microsoft.com/office/drawing/2014/main" val="10000"/>
                  </a:ext>
                </a:extLst>
              </a:tr>
              <a:tr h="370682">
                <a:tc>
                  <a:txBody>
                    <a:bodyPr/>
                    <a:lstStyle/>
                    <a:p>
                      <a:endParaRPr lang="en-US" sz="1200" baseline="0" dirty="0">
                        <a:latin typeface="Arial" panose="020B0604020202020204" pitchFamily="34" charset="0"/>
                      </a:endParaRPr>
                    </a:p>
                  </a:txBody>
                  <a:tcPr marT="45700" marB="45700"/>
                </a:tc>
                <a:tc>
                  <a:txBody>
                    <a:bodyPr/>
                    <a:lstStyle/>
                    <a:p>
                      <a:endParaRPr lang="en-US" sz="1800"/>
                    </a:p>
                  </a:txBody>
                  <a:tcPr marT="45700" marB="45700"/>
                </a:tc>
                <a:tc>
                  <a:txBody>
                    <a:bodyPr/>
                    <a:lstStyle/>
                    <a:p>
                      <a:endParaRPr lang="en-US" sz="1800"/>
                    </a:p>
                  </a:txBody>
                  <a:tcPr marT="45700" marB="45700"/>
                </a:tc>
                <a:tc>
                  <a:txBody>
                    <a:bodyPr/>
                    <a:lstStyle/>
                    <a:p>
                      <a:endParaRPr lang="en-US" sz="1800"/>
                    </a:p>
                  </a:txBody>
                  <a:tcPr marT="45700" marB="45700"/>
                </a:tc>
                <a:tc>
                  <a:txBody>
                    <a:bodyPr/>
                    <a:lstStyle/>
                    <a:p>
                      <a:endParaRPr lang="en-US" sz="1800" dirty="0"/>
                    </a:p>
                  </a:txBody>
                  <a:tcPr marT="45700" marB="45700"/>
                </a:tc>
                <a:extLst>
                  <a:ext uri="{0D108BD9-81ED-4DB2-BD59-A6C34878D82A}">
                    <a16:rowId xmlns:a16="http://schemas.microsoft.com/office/drawing/2014/main" val="10001"/>
                  </a:ext>
                </a:extLst>
              </a:tr>
            </a:tbl>
          </a:graphicData>
        </a:graphic>
      </p:graphicFrame>
      <p:sp>
        <p:nvSpPr>
          <p:cNvPr id="2" name="Title 1"/>
          <p:cNvSpPr>
            <a:spLocks noGrp="1"/>
          </p:cNvSpPr>
          <p:nvPr>
            <p:ph type="title"/>
          </p:nvPr>
        </p:nvSpPr>
        <p:spPr/>
        <p:txBody>
          <a:bodyPr/>
          <a:lstStyle/>
          <a:p>
            <a:r>
              <a:rPr lang="en-US"/>
              <a:t>Click to edit Master title style</a:t>
            </a:r>
          </a:p>
        </p:txBody>
      </p:sp>
      <p:sp>
        <p:nvSpPr>
          <p:cNvPr id="4" name="Slide Number Placeholder 2"/>
          <p:cNvSpPr>
            <a:spLocks noGrp="1"/>
          </p:cNvSpPr>
          <p:nvPr>
            <p:ph type="sldNum" sz="quarter" idx="10"/>
          </p:nvPr>
        </p:nvSpPr>
        <p:spPr/>
        <p:txBody>
          <a:bodyPr/>
          <a:lstStyle>
            <a:lvl1pPr>
              <a:defRPr/>
            </a:lvl1pPr>
          </a:lstStyle>
          <a:p>
            <a:pPr>
              <a:defRPr/>
            </a:pPr>
            <a:fld id="{B7D339D0-1358-4A45-B44B-5736B7D7D79C}" type="slidenum">
              <a:rPr lang="en-US"/>
              <a:pPr>
                <a:defRPr/>
              </a:pPr>
              <a:t>‹#›</a:t>
            </a:fld>
            <a:endParaRPr lang="en-US" dirty="0"/>
          </a:p>
        </p:txBody>
      </p:sp>
    </p:spTree>
    <p:extLst>
      <p:ext uri="{BB962C8B-B14F-4D97-AF65-F5344CB8AC3E}">
        <p14:creationId xmlns:p14="http://schemas.microsoft.com/office/powerpoint/2010/main" val="47461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3"/>
          <p:cNvCxnSpPr/>
          <p:nvPr/>
        </p:nvCxnSpPr>
        <p:spPr>
          <a:xfrm>
            <a:off x="609600" y="4406900"/>
            <a:ext cx="10972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 y="6400800"/>
            <a:ext cx="15240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914400" y="4406905"/>
            <a:ext cx="10363200" cy="1362075"/>
          </a:xfrm>
        </p:spPr>
        <p:txBody>
          <a:bodyPr anchor="t">
            <a:normAutofit/>
          </a:bodyPr>
          <a:lstStyle>
            <a:lvl1pPr algn="l">
              <a:defRPr sz="3200" b="0" cap="all">
                <a:solidFill>
                  <a:srgbClr val="007900"/>
                </a:solidFill>
              </a:defRPr>
            </a:lvl1pPr>
          </a:lstStyle>
          <a:p>
            <a:r>
              <a:rPr lang="en-US"/>
              <a:t>Click to edit Master title style</a:t>
            </a:r>
            <a:endParaRPr lang="en-US" dirty="0"/>
          </a:p>
        </p:txBody>
      </p:sp>
      <p:sp>
        <p:nvSpPr>
          <p:cNvPr id="3" name="Text Placeholder 2"/>
          <p:cNvSpPr>
            <a:spLocks noGrp="1"/>
          </p:cNvSpPr>
          <p:nvPr>
            <p:ph type="body" idx="1"/>
          </p:nvPr>
        </p:nvSpPr>
        <p:spPr>
          <a:xfrm>
            <a:off x="914400"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7"/>
          <p:cNvSpPr>
            <a:spLocks noGrp="1"/>
          </p:cNvSpPr>
          <p:nvPr>
            <p:ph type="sldNum" sz="quarter" idx="10"/>
          </p:nvPr>
        </p:nvSpPr>
        <p:spPr/>
        <p:txBody>
          <a:bodyPr/>
          <a:lstStyle>
            <a:lvl1pPr>
              <a:defRPr smtClean="0">
                <a:solidFill>
                  <a:srgbClr val="007900"/>
                </a:solidFill>
              </a:defRPr>
            </a:lvl1pPr>
          </a:lstStyle>
          <a:p>
            <a:pPr>
              <a:defRPr/>
            </a:pPr>
            <a:fld id="{3DE477B2-30E8-4DA4-AA24-CB7E3111B844}" type="slidenum">
              <a:rPr lang="en-US"/>
              <a:pPr>
                <a:defRPr/>
              </a:pPr>
              <a:t>‹#›</a:t>
            </a:fld>
            <a:endParaRPr lang="en-US" dirty="0"/>
          </a:p>
        </p:txBody>
      </p:sp>
    </p:spTree>
    <p:extLst>
      <p:ext uri="{BB962C8B-B14F-4D97-AF65-F5344CB8AC3E}">
        <p14:creationId xmlns:p14="http://schemas.microsoft.com/office/powerpoint/2010/main" val="513044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p:cNvCxnSpPr/>
          <p:nvPr/>
        </p:nvCxnSpPr>
        <p:spPr>
          <a:xfrm>
            <a:off x="609600" y="914400"/>
            <a:ext cx="109728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09600" y="304800"/>
            <a:ext cx="10972800" cy="533400"/>
          </a:xfrm>
        </p:spPr>
        <p:txBody>
          <a:bodyPr>
            <a:normAutofit/>
          </a:bodyPr>
          <a:lstStyle>
            <a:lvl1pPr>
              <a:defRPr sz="3600">
                <a:solidFill>
                  <a:srgbClr val="007900"/>
                </a:solidFill>
              </a:defRPr>
            </a:lvl1pPr>
          </a:lstStyle>
          <a:p>
            <a:r>
              <a:rPr lang="en-US"/>
              <a:t>Click to edit Master title style</a:t>
            </a:r>
            <a:endParaRPr lang="en-US" dirty="0"/>
          </a:p>
        </p:txBody>
      </p:sp>
      <p:sp>
        <p:nvSpPr>
          <p:cNvPr id="3" name="Content Placeholder 2"/>
          <p:cNvSpPr>
            <a:spLocks noGrp="1"/>
          </p:cNvSpPr>
          <p:nvPr>
            <p:ph sz="half" idx="1"/>
          </p:nvPr>
        </p:nvSpPr>
        <p:spPr>
          <a:xfrm>
            <a:off x="609600" y="1066800"/>
            <a:ext cx="5384800" cy="5105400"/>
          </a:xfrm>
        </p:spPr>
        <p:txBody>
          <a:bodyPr/>
          <a:lstStyle>
            <a:lvl1pPr marL="342900" indent="-342900">
              <a:buFont typeface="Arial"/>
              <a:buChar char="•"/>
              <a:defRPr sz="2800">
                <a:solidFill>
                  <a:schemeClr val="tx1">
                    <a:lumMod val="50000"/>
                  </a:schemeClr>
                </a:solidFill>
              </a:defRPr>
            </a:lvl1pPr>
            <a:lvl2pPr>
              <a:defRPr sz="2400">
                <a:solidFill>
                  <a:schemeClr val="tx1">
                    <a:lumMod val="50000"/>
                  </a:schemeClr>
                </a:solidFill>
              </a:defRPr>
            </a:lvl2pPr>
            <a:lvl3pPr>
              <a:defRPr sz="2000">
                <a:solidFill>
                  <a:schemeClr val="tx1">
                    <a:lumMod val="50000"/>
                  </a:schemeClr>
                </a:solidFill>
              </a:defRPr>
            </a:lvl3pPr>
            <a:lvl4pPr>
              <a:defRPr sz="1800">
                <a:solidFill>
                  <a:schemeClr val="tx1">
                    <a:lumMod val="50000"/>
                  </a:schemeClr>
                </a:solidFill>
              </a:defRPr>
            </a:lvl4pPr>
            <a:lvl5pPr>
              <a:defRPr sz="1800">
                <a:solidFill>
                  <a:schemeClr val="tx1">
                    <a:lumMod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066800"/>
            <a:ext cx="5384800" cy="5105400"/>
          </a:xfrm>
        </p:spPr>
        <p:txBody>
          <a:bodyPr/>
          <a:lstStyle>
            <a:lvl1pPr marL="342900" indent="-342900">
              <a:buFont typeface="Arial"/>
              <a:buChar char="•"/>
              <a:defRPr sz="2800">
                <a:solidFill>
                  <a:schemeClr val="tx1">
                    <a:lumMod val="50000"/>
                  </a:schemeClr>
                </a:solidFill>
              </a:defRPr>
            </a:lvl1pPr>
            <a:lvl2pPr>
              <a:defRPr sz="2400">
                <a:solidFill>
                  <a:schemeClr val="tx1">
                    <a:lumMod val="50000"/>
                  </a:schemeClr>
                </a:solidFill>
              </a:defRPr>
            </a:lvl2pPr>
            <a:lvl3pPr>
              <a:defRPr sz="2000">
                <a:solidFill>
                  <a:schemeClr val="tx1">
                    <a:lumMod val="50000"/>
                  </a:schemeClr>
                </a:solidFill>
              </a:defRPr>
            </a:lvl3pPr>
            <a:lvl4pPr>
              <a:defRPr sz="1800">
                <a:solidFill>
                  <a:schemeClr val="tx1">
                    <a:lumMod val="50000"/>
                  </a:schemeClr>
                </a:solidFill>
              </a:defRPr>
            </a:lvl4pPr>
            <a:lvl5pPr>
              <a:defRPr sz="1800">
                <a:solidFill>
                  <a:schemeClr val="tx1">
                    <a:lumMod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7"/>
          <p:cNvSpPr>
            <a:spLocks noGrp="1"/>
          </p:cNvSpPr>
          <p:nvPr>
            <p:ph type="sldNum" sz="quarter" idx="10"/>
          </p:nvPr>
        </p:nvSpPr>
        <p:spPr/>
        <p:txBody>
          <a:bodyPr/>
          <a:lstStyle>
            <a:lvl1pPr>
              <a:defRPr smtClean="0">
                <a:solidFill>
                  <a:srgbClr val="007900"/>
                </a:solidFill>
              </a:defRPr>
            </a:lvl1pPr>
          </a:lstStyle>
          <a:p>
            <a:pPr>
              <a:defRPr/>
            </a:pPr>
            <a:fld id="{EA0E4B7C-61AB-4455-9505-0977BD8B4FCB}" type="slidenum">
              <a:rPr lang="en-US"/>
              <a:pPr>
                <a:defRPr/>
              </a:pPr>
              <a:t>‹#›</a:t>
            </a:fld>
            <a:endParaRPr lang="en-US" dirty="0"/>
          </a:p>
        </p:txBody>
      </p:sp>
    </p:spTree>
    <p:extLst>
      <p:ext uri="{BB962C8B-B14F-4D97-AF65-F5344CB8AC3E}">
        <p14:creationId xmlns:p14="http://schemas.microsoft.com/office/powerpoint/2010/main" val="4276297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609602" y="1981200"/>
            <a:ext cx="53863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197602" y="1981200"/>
            <a:ext cx="53863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09600" y="990600"/>
            <a:ext cx="10972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3200" y="6297617"/>
            <a:ext cx="2235200" cy="41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609600" y="228600"/>
            <a:ext cx="10972800" cy="762000"/>
          </a:xfrm>
        </p:spPr>
        <p:txBody>
          <a:bodyPr>
            <a:normAutofit/>
          </a:bodyPr>
          <a:lstStyle>
            <a:lvl1pPr>
              <a:defRPr sz="3600">
                <a:solidFill>
                  <a:srgbClr val="007900"/>
                </a:solidFill>
              </a:defRPr>
            </a:lvl1pPr>
          </a:lstStyle>
          <a:p>
            <a:r>
              <a:rPr lang="en-US"/>
              <a:t>Click to edit Master title style</a:t>
            </a:r>
            <a:endParaRPr lang="en-US" dirty="0"/>
          </a:p>
        </p:txBody>
      </p:sp>
      <p:sp>
        <p:nvSpPr>
          <p:cNvPr id="3" name="Text Placeholder 2"/>
          <p:cNvSpPr>
            <a:spLocks noGrp="1"/>
          </p:cNvSpPr>
          <p:nvPr>
            <p:ph type="body" idx="1"/>
          </p:nvPr>
        </p:nvSpPr>
        <p:spPr>
          <a:xfrm>
            <a:off x="609600" y="1295400"/>
            <a:ext cx="5386917" cy="639762"/>
          </a:xfrm>
        </p:spPr>
        <p:txBody>
          <a:bodyPr anchor="b"/>
          <a:lstStyle>
            <a:lvl1pPr marL="0" indent="0">
              <a:buNone/>
              <a:defRPr sz="2400" b="1">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1981201"/>
            <a:ext cx="5386917" cy="4454525"/>
          </a:xfrm>
        </p:spPr>
        <p:txBody>
          <a:bodyPr/>
          <a:lstStyle>
            <a:lvl1pPr marL="342900" indent="-342900">
              <a:buFont typeface="Arial"/>
              <a:buChar char="•"/>
              <a:defRPr sz="2400">
                <a:solidFill>
                  <a:schemeClr val="tx1">
                    <a:lumMod val="50000"/>
                  </a:schemeClr>
                </a:solidFill>
              </a:defRPr>
            </a:lvl1pPr>
            <a:lvl2pPr>
              <a:defRPr sz="2000">
                <a:solidFill>
                  <a:schemeClr val="tx1">
                    <a:lumMod val="50000"/>
                  </a:schemeClr>
                </a:solidFill>
              </a:defRPr>
            </a:lvl2pPr>
            <a:lvl3pPr>
              <a:defRPr sz="1800">
                <a:solidFill>
                  <a:schemeClr val="tx1">
                    <a:lumMod val="50000"/>
                  </a:schemeClr>
                </a:solidFill>
              </a:defRPr>
            </a:lvl3pPr>
            <a:lvl4pPr>
              <a:defRPr sz="1600">
                <a:solidFill>
                  <a:schemeClr val="tx1">
                    <a:lumMod val="50000"/>
                  </a:schemeClr>
                </a:solidFill>
              </a:defRPr>
            </a:lvl4pPr>
            <a:lvl5pPr>
              <a:defRPr sz="1600">
                <a:solidFill>
                  <a:schemeClr val="tx1">
                    <a:lumMod val="50000"/>
                  </a:schemeClr>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70" y="1295400"/>
            <a:ext cx="5389033" cy="639762"/>
          </a:xfrm>
        </p:spPr>
        <p:txBody>
          <a:bodyPr anchor="b"/>
          <a:lstStyle>
            <a:lvl1pPr marL="0" indent="0">
              <a:buNone/>
              <a:defRPr sz="2400" b="1">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1981205"/>
            <a:ext cx="5389033" cy="4530725"/>
          </a:xfrm>
        </p:spPr>
        <p:txBody>
          <a:bodyPr/>
          <a:lstStyle>
            <a:lvl1pPr marL="342900" indent="-342900">
              <a:buFont typeface="Arial"/>
              <a:buChar char="•"/>
              <a:defRPr sz="2400">
                <a:solidFill>
                  <a:schemeClr val="tx1">
                    <a:lumMod val="50000"/>
                  </a:schemeClr>
                </a:solidFill>
              </a:defRPr>
            </a:lvl1pPr>
            <a:lvl2pPr>
              <a:defRPr sz="2000">
                <a:solidFill>
                  <a:schemeClr val="tx1">
                    <a:lumMod val="50000"/>
                  </a:schemeClr>
                </a:solidFill>
              </a:defRPr>
            </a:lvl2pPr>
            <a:lvl3pPr>
              <a:defRPr sz="1800">
                <a:solidFill>
                  <a:schemeClr val="tx1">
                    <a:lumMod val="50000"/>
                  </a:schemeClr>
                </a:solidFill>
              </a:defRPr>
            </a:lvl3pPr>
            <a:lvl4pPr>
              <a:defRPr sz="1600">
                <a:solidFill>
                  <a:schemeClr val="tx1">
                    <a:lumMod val="50000"/>
                  </a:schemeClr>
                </a:solidFill>
              </a:defRPr>
            </a:lvl4pPr>
            <a:lvl5pPr>
              <a:defRPr sz="1600">
                <a:solidFill>
                  <a:schemeClr val="tx1">
                    <a:lumMod val="50000"/>
                  </a:schemeClr>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7"/>
          <p:cNvSpPr>
            <a:spLocks noGrp="1"/>
          </p:cNvSpPr>
          <p:nvPr>
            <p:ph type="sldNum" sz="quarter" idx="10"/>
          </p:nvPr>
        </p:nvSpPr>
        <p:spPr/>
        <p:txBody>
          <a:bodyPr/>
          <a:lstStyle>
            <a:lvl1pPr>
              <a:defRPr smtClean="0">
                <a:solidFill>
                  <a:srgbClr val="007900"/>
                </a:solidFill>
              </a:defRPr>
            </a:lvl1pPr>
          </a:lstStyle>
          <a:p>
            <a:pPr>
              <a:defRPr/>
            </a:pPr>
            <a:fld id="{B6E0F5C5-2737-4E7E-8E51-5F76F7C5AFD5}" type="slidenum">
              <a:rPr lang="en-US"/>
              <a:pPr>
                <a:defRPr/>
              </a:pPr>
              <a:t>‹#›</a:t>
            </a:fld>
            <a:endParaRPr lang="en-US" dirty="0"/>
          </a:p>
        </p:txBody>
      </p:sp>
    </p:spTree>
    <p:extLst>
      <p:ext uri="{BB962C8B-B14F-4D97-AF65-F5344CB8AC3E}">
        <p14:creationId xmlns:p14="http://schemas.microsoft.com/office/powerpoint/2010/main" val="915356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 name="Straight Connector 2"/>
          <p:cNvCxnSpPr/>
          <p:nvPr/>
        </p:nvCxnSpPr>
        <p:spPr>
          <a:xfrm>
            <a:off x="609600" y="990600"/>
            <a:ext cx="109728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09600" y="304800"/>
            <a:ext cx="10972800" cy="685800"/>
          </a:xfrm>
        </p:spPr>
        <p:txBody>
          <a:bodyPr>
            <a:normAutofit/>
          </a:bodyPr>
          <a:lstStyle>
            <a:lvl1pPr>
              <a:defRPr sz="3600">
                <a:solidFill>
                  <a:srgbClr val="007900"/>
                </a:solidFill>
              </a:defRPr>
            </a:lvl1pPr>
          </a:lstStyle>
          <a:p>
            <a:r>
              <a:rPr lang="en-US"/>
              <a:t>Click to edit Master title style</a:t>
            </a:r>
            <a:endParaRPr lang="en-US" dirty="0"/>
          </a:p>
        </p:txBody>
      </p:sp>
      <p:sp>
        <p:nvSpPr>
          <p:cNvPr id="5" name="Slide Number Placeholder 7"/>
          <p:cNvSpPr>
            <a:spLocks noGrp="1"/>
          </p:cNvSpPr>
          <p:nvPr>
            <p:ph type="sldNum" sz="quarter" idx="10"/>
          </p:nvPr>
        </p:nvSpPr>
        <p:spPr/>
        <p:txBody>
          <a:bodyPr/>
          <a:lstStyle>
            <a:lvl1pPr>
              <a:defRPr smtClean="0">
                <a:solidFill>
                  <a:srgbClr val="007900"/>
                </a:solidFill>
              </a:defRPr>
            </a:lvl1pPr>
          </a:lstStyle>
          <a:p>
            <a:pPr>
              <a:defRPr/>
            </a:pPr>
            <a:fld id="{F24B43EC-24D8-4815-9815-5A78F72FDA86}" type="slidenum">
              <a:rPr lang="en-US"/>
              <a:pPr>
                <a:defRPr/>
              </a:pPr>
              <a:t>‹#›</a:t>
            </a:fld>
            <a:endParaRPr lang="en-US" dirty="0"/>
          </a:p>
        </p:txBody>
      </p:sp>
    </p:spTree>
    <p:extLst>
      <p:ext uri="{BB962C8B-B14F-4D97-AF65-F5344CB8AC3E}">
        <p14:creationId xmlns:p14="http://schemas.microsoft.com/office/powerpoint/2010/main" val="4244816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7"/>
          <p:cNvSpPr>
            <a:spLocks noGrp="1"/>
          </p:cNvSpPr>
          <p:nvPr>
            <p:ph type="sldNum" sz="quarter" idx="10"/>
          </p:nvPr>
        </p:nvSpPr>
        <p:spPr/>
        <p:txBody>
          <a:bodyPr/>
          <a:lstStyle>
            <a:lvl1pPr>
              <a:defRPr smtClean="0">
                <a:solidFill>
                  <a:srgbClr val="007900"/>
                </a:solidFill>
              </a:defRPr>
            </a:lvl1pPr>
          </a:lstStyle>
          <a:p>
            <a:pPr>
              <a:defRPr/>
            </a:pPr>
            <a:fld id="{CFD5F8A2-8B8D-4745-927A-EF13AA40A2ED}" type="slidenum">
              <a:rPr lang="en-US"/>
              <a:pPr>
                <a:defRPr/>
              </a:pPr>
              <a:t>‹#›</a:t>
            </a:fld>
            <a:endParaRPr lang="en-US" dirty="0"/>
          </a:p>
        </p:txBody>
      </p:sp>
    </p:spTree>
    <p:extLst>
      <p:ext uri="{BB962C8B-B14F-4D97-AF65-F5344CB8AC3E}">
        <p14:creationId xmlns:p14="http://schemas.microsoft.com/office/powerpoint/2010/main" val="28419515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a:off x="609600" y="1447800"/>
            <a:ext cx="4064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3200" y="6297617"/>
            <a:ext cx="2235200" cy="41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636059" y="273050"/>
            <a:ext cx="4011084" cy="1162050"/>
          </a:xfrm>
        </p:spPr>
        <p:txBody>
          <a:bodyPr anchor="b"/>
          <a:lstStyle>
            <a:lvl1pPr algn="l">
              <a:defRPr sz="2000" b="1">
                <a:solidFill>
                  <a:srgbClr val="007900"/>
                </a:solidFill>
              </a:defRPr>
            </a:lvl1pPr>
          </a:lstStyle>
          <a:p>
            <a:r>
              <a:rPr lang="en-US"/>
              <a:t>Click to edit Master title style</a:t>
            </a:r>
          </a:p>
        </p:txBody>
      </p:sp>
      <p:sp>
        <p:nvSpPr>
          <p:cNvPr id="3" name="Content Placeholder 2"/>
          <p:cNvSpPr>
            <a:spLocks noGrp="1"/>
          </p:cNvSpPr>
          <p:nvPr>
            <p:ph idx="1"/>
          </p:nvPr>
        </p:nvSpPr>
        <p:spPr>
          <a:xfrm>
            <a:off x="4775200" y="304800"/>
            <a:ext cx="6815667" cy="6324600"/>
          </a:xfrm>
        </p:spPr>
        <p:txBody>
          <a:bodyPr/>
          <a:lstStyle>
            <a:lvl1pPr marL="342900" indent="-342900">
              <a:buFont typeface="Arial"/>
              <a:buChar char="•"/>
              <a:defRPr sz="3200">
                <a:solidFill>
                  <a:schemeClr val="tx1">
                    <a:lumMod val="50000"/>
                  </a:schemeClr>
                </a:solidFill>
              </a:defRPr>
            </a:lvl1pPr>
            <a:lvl2pPr>
              <a:buClrTx/>
              <a:defRPr sz="2800">
                <a:solidFill>
                  <a:sysClr val="windowText" lastClr="000000"/>
                </a:solidFill>
              </a:defRPr>
            </a:lvl2pPr>
            <a:lvl3pPr>
              <a:defRPr sz="2400">
                <a:solidFill>
                  <a:sysClr val="windowText" lastClr="000000"/>
                </a:solidFill>
              </a:defRPr>
            </a:lvl3pPr>
            <a:lvl4pPr>
              <a:defRPr sz="2000">
                <a:solidFill>
                  <a:sysClr val="windowText" lastClr="000000"/>
                </a:solidFill>
              </a:defRPr>
            </a:lvl4pPr>
            <a:lvl5pPr>
              <a:defRPr sz="2000">
                <a:solidFill>
                  <a:sysClr val="windowText" lastClr="000000"/>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36059" y="1435100"/>
            <a:ext cx="4011084" cy="5194300"/>
          </a:xfrm>
        </p:spPr>
        <p:txBody>
          <a:bodyPr/>
          <a:lstStyle>
            <a:lvl1pPr marL="0" indent="0">
              <a:buNone/>
              <a:defRPr sz="1400">
                <a:solidFill>
                  <a:schemeClr val="tx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7"/>
          <p:cNvSpPr>
            <a:spLocks noGrp="1"/>
          </p:cNvSpPr>
          <p:nvPr>
            <p:ph type="sldNum" sz="quarter" idx="10"/>
          </p:nvPr>
        </p:nvSpPr>
        <p:spPr/>
        <p:txBody>
          <a:bodyPr/>
          <a:lstStyle>
            <a:lvl1pPr>
              <a:defRPr smtClean="0">
                <a:solidFill>
                  <a:srgbClr val="007900"/>
                </a:solidFill>
              </a:defRPr>
            </a:lvl1pPr>
          </a:lstStyle>
          <a:p>
            <a:pPr>
              <a:defRPr/>
            </a:pPr>
            <a:fld id="{EAFBA877-550F-475F-B1F9-2F9E8F9253DC}" type="slidenum">
              <a:rPr lang="en-US"/>
              <a:pPr>
                <a:defRPr/>
              </a:pPr>
              <a:t>‹#›</a:t>
            </a:fld>
            <a:endParaRPr lang="en-US" dirty="0"/>
          </a:p>
        </p:txBody>
      </p:sp>
    </p:spTree>
    <p:extLst>
      <p:ext uri="{BB962C8B-B14F-4D97-AF65-F5344CB8AC3E}">
        <p14:creationId xmlns:p14="http://schemas.microsoft.com/office/powerpoint/2010/main" val="3154218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1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219202"/>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 name="Slide Number Placeholder 7"/>
          <p:cNvSpPr>
            <a:spLocks noGrp="1"/>
          </p:cNvSpPr>
          <p:nvPr>
            <p:ph type="sldNum" sz="quarter" idx="4"/>
          </p:nvPr>
        </p:nvSpPr>
        <p:spPr>
          <a:xfrm>
            <a:off x="11277600" y="6477000"/>
            <a:ext cx="812800" cy="304800"/>
          </a:xfrm>
          <a:prstGeom prst="rect">
            <a:avLst/>
          </a:prstGeom>
          <a:ln>
            <a:noFill/>
          </a:ln>
        </p:spPr>
        <p:txBody>
          <a:bodyPr/>
          <a:lstStyle>
            <a:lvl1pPr eaLnBrk="1" hangingPunct="1">
              <a:defRPr sz="1200" smtClean="0">
                <a:solidFill>
                  <a:srgbClr val="007900"/>
                </a:solidFill>
                <a:latin typeface="Arial" panose="020B0604020202020204" pitchFamily="34" charset="0"/>
                <a:cs typeface="Arial" charset="0"/>
              </a:defRPr>
            </a:lvl1pPr>
          </a:lstStyle>
          <a:p>
            <a:pPr>
              <a:defRPr/>
            </a:pPr>
            <a:fld id="{500670DD-0F12-4585-B3EF-2C2EC6978BF4}"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67" r:id="rId11"/>
    <p:sldLayoutId id="2147483778" r:id="rId12"/>
    <p:sldLayoutId id="2147483779" r:id="rId13"/>
    <p:sldLayoutId id="2147483780" r:id="rId14"/>
  </p:sldLayoutIdLst>
  <p:hf hdr="0" ftr="0" dt="0"/>
  <p:txStyles>
    <p:titleStyle>
      <a:lvl1pPr algn="ctr" rtl="0" eaLnBrk="1" fontAlgn="base" hangingPunct="1">
        <a:spcBef>
          <a:spcPct val="0"/>
        </a:spcBef>
        <a:spcAft>
          <a:spcPct val="0"/>
        </a:spcAft>
        <a:defRPr sz="3200" kern="1200">
          <a:solidFill>
            <a:srgbClr val="007900"/>
          </a:solidFill>
          <a:latin typeface="Arial" pitchFamily="34" charset="0"/>
          <a:ea typeface="+mj-ea"/>
          <a:cs typeface="Arial" pitchFamily="34" charset="0"/>
        </a:defRPr>
      </a:lvl1pPr>
      <a:lvl2pPr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2pPr>
      <a:lvl3pPr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3pPr>
      <a:lvl4pPr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4pPr>
      <a:lvl5pPr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5pPr>
      <a:lvl6pPr marL="457200"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6pPr>
      <a:lvl7pPr marL="914400"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7pPr>
      <a:lvl8pPr marL="1371600"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8pPr>
      <a:lvl9pPr marL="1828800"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rgbClr val="262626"/>
          </a:solidFill>
          <a:latin typeface="Arial" pitchFamily="34" charset="0"/>
          <a:ea typeface="+mn-ea"/>
          <a:cs typeface="Arial" pitchFamily="34" charset="0"/>
        </a:defRPr>
      </a:lvl1pPr>
      <a:lvl2pPr marL="914400" indent="-457200" algn="l" rtl="0" eaLnBrk="1" fontAlgn="base" hangingPunct="1">
        <a:spcBef>
          <a:spcPct val="20000"/>
        </a:spcBef>
        <a:spcAft>
          <a:spcPct val="0"/>
        </a:spcAft>
        <a:buSzPct val="75000"/>
        <a:buFont typeface="Courier New" panose="02070309020205020404" pitchFamily="49" charset="0"/>
        <a:buChar char="o"/>
        <a:defRPr sz="2800" kern="1200">
          <a:solidFill>
            <a:srgbClr val="262626"/>
          </a:solidFill>
          <a:latin typeface="Arial" pitchFamily="34" charset="0"/>
          <a:ea typeface="+mn-ea"/>
          <a:cs typeface="Arial" pitchFamily="34" charset="0"/>
        </a:defRPr>
      </a:lvl2pPr>
      <a:lvl3pPr marL="1257300" indent="-342900" algn="l" rtl="0" eaLnBrk="1" fontAlgn="base" hangingPunct="1">
        <a:spcBef>
          <a:spcPct val="20000"/>
        </a:spcBef>
        <a:spcAft>
          <a:spcPct val="0"/>
        </a:spcAft>
        <a:buFont typeface="Arial" panose="020B0604020202020204" pitchFamily="34" charset="0"/>
        <a:buChar char="•"/>
        <a:defRPr sz="2400" kern="1200">
          <a:solidFill>
            <a:srgbClr val="262626"/>
          </a:solidFill>
          <a:latin typeface="Arial" pitchFamily="34" charset="0"/>
          <a:ea typeface="+mn-ea"/>
          <a:cs typeface="Arial" pitchFamily="34" charset="0"/>
        </a:defRPr>
      </a:lvl3pPr>
      <a:lvl4pPr marL="1724025" indent="-342900" algn="l" rtl="0" eaLnBrk="1" fontAlgn="base" hangingPunct="1">
        <a:spcBef>
          <a:spcPct val="20000"/>
        </a:spcBef>
        <a:spcAft>
          <a:spcPct val="0"/>
        </a:spcAft>
        <a:buFont typeface="Arial" panose="020B0604020202020204" pitchFamily="34" charset="0"/>
        <a:buChar char="•"/>
        <a:defRPr sz="2000" kern="1200">
          <a:solidFill>
            <a:srgbClr val="262626"/>
          </a:solidFill>
          <a:latin typeface="Arial" pitchFamily="34" charset="0"/>
          <a:ea typeface="+mn-ea"/>
          <a:cs typeface="Arial" pitchFamily="34" charset="0"/>
        </a:defRPr>
      </a:lvl4pPr>
      <a:lvl5pPr marL="2171700" indent="-342900" algn="l" rtl="0" eaLnBrk="1" fontAlgn="base" hangingPunct="1">
        <a:spcBef>
          <a:spcPct val="20000"/>
        </a:spcBef>
        <a:spcAft>
          <a:spcPct val="0"/>
        </a:spcAft>
        <a:buFont typeface="Wingdings" panose="05000000000000000000" pitchFamily="2" charset="2"/>
        <a:buChar char="ü"/>
        <a:defRPr sz="2000" kern="1200">
          <a:solidFill>
            <a:srgbClr val="262626"/>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6B831E-3A3A-4FDF-98D4-4C01BF65DDD1}" type="datetimeFigureOut">
              <a:rPr lang="en-US" smtClean="0"/>
              <a:t>6/24/2019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FC15B1-107E-484B-8D0B-820061E88DB5}" type="slidenum">
              <a:rPr lang="en-US" smtClean="0"/>
              <a:t>‹#›</a:t>
            </a:fld>
            <a:endParaRPr lang="en-US"/>
          </a:p>
        </p:txBody>
      </p:sp>
    </p:spTree>
    <p:extLst>
      <p:ext uri="{BB962C8B-B14F-4D97-AF65-F5344CB8AC3E}">
        <p14:creationId xmlns:p14="http://schemas.microsoft.com/office/powerpoint/2010/main" val="292486419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slideLayout" Target="../slideLayouts/slideLayout7.xml"/><Relationship Id="rId4" Type="http://schemas.openxmlformats.org/officeDocument/2006/relationships/image" Target="../media/image42.wmf"/></Relationships>
</file>

<file path=ppt/slides/_rels/slide17.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oleObject" Target="../embeddings/oleObject2.bin"/><Relationship Id="rId7" Type="http://schemas.openxmlformats.org/officeDocument/2006/relationships/image" Target="../media/image45.emf"/><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image" Target="../media/image44.wmf"/><Relationship Id="rId5" Type="http://schemas.openxmlformats.org/officeDocument/2006/relationships/oleObject" Target="../embeddings/oleObject3.bin"/><Relationship Id="rId4" Type="http://schemas.openxmlformats.org/officeDocument/2006/relationships/image" Target="../media/image43.wmf"/></Relationships>
</file>

<file path=ppt/slides/_rels/slide18.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image" Target="../media/image50.tiff"/><Relationship Id="rId1" Type="http://schemas.openxmlformats.org/officeDocument/2006/relationships/slideLayout" Target="../slideLayouts/slideLayout2.xml"/><Relationship Id="rId6" Type="http://schemas.openxmlformats.org/officeDocument/2006/relationships/image" Target="../media/image54.tiff"/><Relationship Id="rId5" Type="http://schemas.openxmlformats.org/officeDocument/2006/relationships/image" Target="../media/image53.tiff"/><Relationship Id="rId4" Type="http://schemas.openxmlformats.org/officeDocument/2006/relationships/image" Target="../media/image52.tiff"/></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2.jpe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55.tif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tiff"/></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www.youtube.com/watch?v=YsksUyeLu2Y" TargetMode="External"/><Relationship Id="rId13" Type="http://schemas.openxmlformats.org/officeDocument/2006/relationships/hyperlink" Target="http://powerit.utk.edu/" TargetMode="External"/><Relationship Id="rId3" Type="http://schemas.openxmlformats.org/officeDocument/2006/relationships/image" Target="../media/image64.png"/><Relationship Id="rId7" Type="http://schemas.openxmlformats.org/officeDocument/2006/relationships/hyperlink" Target="http://www.youtube.com/watch?v=bdBB4byrZ6U&amp;feature=related" TargetMode="External"/><Relationship Id="rId12" Type="http://schemas.openxmlformats.org/officeDocument/2006/relationships/hyperlink" Target="http://powerit.utk.edu/worldmap/"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hyperlink" Target="http://fnetapp.eecs.utk.edu/FNETOsciEventReport/20120105_120009_EI_OsciSummary.html" TargetMode="External"/><Relationship Id="rId11" Type="http://schemas.openxmlformats.org/officeDocument/2006/relationships/hyperlink" Target="http://www.youtube.com/watch?v=eBucg1tX2Q4&amp;feature=related" TargetMode="External"/><Relationship Id="rId5" Type="http://schemas.openxmlformats.org/officeDocument/2006/relationships/hyperlink" Target="http://www.youtube.com/watch?v=9Vt2OlVoBJc&amp;NR=1" TargetMode="External"/><Relationship Id="rId10" Type="http://schemas.openxmlformats.org/officeDocument/2006/relationships/hyperlink" Target="http://www.youtube.com/watch?v=XUN_h-k8kBg&amp;feature=related" TargetMode="External"/><Relationship Id="rId4" Type="http://schemas.openxmlformats.org/officeDocument/2006/relationships/hyperlink" Target="http://fnetpublic.utk.edu/gradientmap.html" TargetMode="External"/><Relationship Id="rId9" Type="http://schemas.openxmlformats.org/officeDocument/2006/relationships/hyperlink" Target="http://www.youtube.com/watch?v=KmK2VMG57gw&amp;feature=related" TargetMode="External"/><Relationship Id="rId14" Type="http://schemas.openxmlformats.org/officeDocument/2006/relationships/hyperlink" Target="http://curent.utk.edu/"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14.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avi"/><Relationship Id="rId1" Type="http://schemas.microsoft.com/office/2007/relationships/media" Target="../media/media2.avi"/><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idx="4294967295"/>
          </p:nvPr>
        </p:nvSpPr>
        <p:spPr>
          <a:xfrm>
            <a:off x="533400" y="1752600"/>
            <a:ext cx="11049000" cy="2759473"/>
          </a:xfrm>
        </p:spPr>
        <p:txBody>
          <a:bodyPr vert="horz" wrap="square" lIns="55562" tIns="22225" rIns="55562" bIns="22225" numCol="1" anchor="t" anchorCtr="0" compatLnSpc="1">
            <a:prstTxWarp prst="textNoShape">
              <a:avLst/>
            </a:prstTxWarp>
            <a:spAutoFit/>
          </a:bodyPr>
          <a:lstStyle/>
          <a:p>
            <a:pPr>
              <a:lnSpc>
                <a:spcPct val="105000"/>
              </a:lnSpc>
            </a:pPr>
            <a:r>
              <a:rPr lang="en-US" altLang="zh-CN" sz="4000" b="1" dirty="0" smtClean="0">
                <a:solidFill>
                  <a:srgbClr val="800000"/>
                </a:solidFill>
              </a:rPr>
              <a:t>Grid Edge Time Synchronous              Measurement &amp; Applications </a:t>
            </a:r>
            <a:r>
              <a:rPr lang="en-US" altLang="zh-CN" sz="2800" dirty="0">
                <a:solidFill>
                  <a:srgbClr val="A72005"/>
                </a:solidFill>
                <a:latin typeface="Arial" charset="0"/>
              </a:rPr>
              <a:t/>
            </a:r>
            <a:br>
              <a:rPr lang="en-US" altLang="zh-CN" sz="2800" dirty="0">
                <a:solidFill>
                  <a:srgbClr val="A72005"/>
                </a:solidFill>
                <a:latin typeface="Arial" charset="0"/>
              </a:rPr>
            </a:br>
            <a:r>
              <a:rPr lang="en-US" altLang="zh-CN" sz="2800" dirty="0" smtClean="0">
                <a:solidFill>
                  <a:srgbClr val="A72005"/>
                </a:solidFill>
                <a:latin typeface="Arial" charset="0"/>
              </a:rPr>
              <a:t/>
            </a:r>
            <a:br>
              <a:rPr lang="en-US" altLang="zh-CN" sz="2800" dirty="0" smtClean="0">
                <a:solidFill>
                  <a:srgbClr val="A72005"/>
                </a:solidFill>
                <a:latin typeface="Arial" charset="0"/>
              </a:rPr>
            </a:br>
            <a:r>
              <a:rPr lang="en-US" altLang="zh-CN" sz="2800" dirty="0">
                <a:solidFill>
                  <a:srgbClr val="A72005"/>
                </a:solidFill>
                <a:latin typeface="Arial" charset="0"/>
              </a:rPr>
              <a:t/>
            </a:r>
            <a:br>
              <a:rPr lang="en-US" altLang="zh-CN" sz="2800" dirty="0">
                <a:solidFill>
                  <a:srgbClr val="A72005"/>
                </a:solidFill>
                <a:latin typeface="Arial" charset="0"/>
              </a:rPr>
            </a:br>
            <a:endParaRPr lang="en-US" altLang="zh-CN" dirty="0" smtClean="0">
              <a:solidFill>
                <a:schemeClr val="accent5">
                  <a:lumMod val="25000"/>
                </a:schemeClr>
              </a:solidFill>
            </a:endParaRPr>
          </a:p>
        </p:txBody>
      </p:sp>
      <p:sp>
        <p:nvSpPr>
          <p:cNvPr id="2" name="TextBox 1"/>
          <p:cNvSpPr txBox="1"/>
          <p:nvPr/>
        </p:nvSpPr>
        <p:spPr>
          <a:xfrm>
            <a:off x="1600200" y="6380798"/>
            <a:ext cx="1600200" cy="369332"/>
          </a:xfrm>
          <a:prstGeom prst="rect">
            <a:avLst/>
          </a:prstGeom>
          <a:solidFill>
            <a:schemeClr val="bg1"/>
          </a:solidFill>
        </p:spPr>
        <p:txBody>
          <a:bodyPr wrap="square" rtlCol="0">
            <a:spAutoFit/>
          </a:bodyPr>
          <a:lstStyle/>
          <a:p>
            <a:endParaRPr lang="en-US" dirty="0"/>
          </a:p>
        </p:txBody>
      </p:sp>
      <p:pic>
        <p:nvPicPr>
          <p:cNvPr id="7" name="Picture 8" descr="https://encrypted-tbn2.gstatic.com/images?q=tbn:ANd9GcSpSV91qPeNAbSKLzlLigHzCQ79ZJ7fAGyGEu5Bc_fntk_aBifog3vOIZ5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954134"/>
            <a:ext cx="1447800" cy="74458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ttp://iccs2014.ivec.org/img/ut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8200" y="6071068"/>
            <a:ext cx="3502025" cy="5107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138422"/>
            <a:ext cx="3735388" cy="946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itle 6"/>
          <p:cNvSpPr txBox="1">
            <a:spLocks/>
          </p:cNvSpPr>
          <p:nvPr/>
        </p:nvSpPr>
        <p:spPr>
          <a:xfrm>
            <a:off x="1238865" y="3810001"/>
            <a:ext cx="10363200" cy="1447800"/>
          </a:xfrm>
          <a:prstGeom prst="rect">
            <a:avLst/>
          </a:prstGeom>
        </p:spPr>
        <p:txBody>
          <a:bodyPr/>
          <a:lstStyle>
            <a:lvl1pPr algn="ctr" rtl="0" eaLnBrk="1" fontAlgn="base" hangingPunct="1">
              <a:spcBef>
                <a:spcPct val="0"/>
              </a:spcBef>
              <a:spcAft>
                <a:spcPct val="0"/>
              </a:spcAft>
              <a:defRPr sz="3200" kern="1200">
                <a:solidFill>
                  <a:srgbClr val="007900"/>
                </a:solidFill>
                <a:latin typeface="Arial" pitchFamily="34" charset="0"/>
                <a:ea typeface="+mj-ea"/>
                <a:cs typeface="Arial" pitchFamily="34" charset="0"/>
              </a:defRPr>
            </a:lvl1pPr>
            <a:lvl2pPr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2pPr>
            <a:lvl3pPr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3pPr>
            <a:lvl4pPr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4pPr>
            <a:lvl5pPr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5pPr>
            <a:lvl6pPr marL="457200"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6pPr>
            <a:lvl7pPr marL="914400"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7pPr>
            <a:lvl8pPr marL="1371600"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8pPr>
            <a:lvl9pPr marL="1828800" algn="ctr" rtl="0" eaLnBrk="1" fontAlgn="base" hangingPunct="1">
              <a:spcBef>
                <a:spcPct val="0"/>
              </a:spcBef>
              <a:spcAft>
                <a:spcPct val="0"/>
              </a:spcAft>
              <a:defRPr sz="3200">
                <a:solidFill>
                  <a:srgbClr val="007900"/>
                </a:solidFill>
                <a:latin typeface="Arial" panose="020B0604020202020204" pitchFamily="34" charset="0"/>
                <a:cs typeface="Arial" panose="020B0604020202020204" pitchFamily="34" charset="0"/>
              </a:defRPr>
            </a:lvl9pPr>
          </a:lstStyle>
          <a:p>
            <a:r>
              <a:rPr lang="en-US" sz="2800" b="1" dirty="0" smtClean="0">
                <a:solidFill>
                  <a:srgbClr val="000000"/>
                </a:solidFill>
              </a:rPr>
              <a:t>Yilu Liu (Liu@utk.edu)</a:t>
            </a:r>
          </a:p>
          <a:p>
            <a:r>
              <a:rPr lang="en-US" sz="2800" b="1" dirty="0" smtClean="0">
                <a:solidFill>
                  <a:srgbClr val="000000"/>
                </a:solidFill>
              </a:rPr>
              <a:t>University of Tennessee, </a:t>
            </a:r>
            <a:r>
              <a:rPr lang="en-US" sz="2800" b="1" dirty="0" smtClean="0">
                <a:solidFill>
                  <a:srgbClr val="000000"/>
                </a:solidFill>
              </a:rPr>
              <a:t>Knoxville</a:t>
            </a:r>
            <a:endParaRPr lang="en-US" sz="2800" b="1" dirty="0" smtClean="0">
              <a:solidFill>
                <a:srgbClr val="000000"/>
              </a:solidFill>
            </a:endParaRPr>
          </a:p>
          <a:p>
            <a:r>
              <a:rPr lang="en-US" sz="2800" b="1" dirty="0" smtClean="0">
                <a:solidFill>
                  <a:srgbClr val="000000"/>
                </a:solidFill>
              </a:rPr>
              <a:t>Oak Ridge National </a:t>
            </a:r>
            <a:r>
              <a:rPr lang="en-US" sz="2800" b="1" dirty="0" smtClean="0">
                <a:solidFill>
                  <a:srgbClr val="000000"/>
                </a:solidFill>
              </a:rPr>
              <a:t>Laboratory</a:t>
            </a:r>
            <a:endParaRPr lang="en-US" sz="2800" b="1" dirty="0">
              <a:solidFill>
                <a:srgbClr val="000000"/>
              </a:solidFill>
            </a:endParaRPr>
          </a:p>
        </p:txBody>
      </p:sp>
    </p:spTree>
    <p:extLst>
      <p:ext uri="{BB962C8B-B14F-4D97-AF65-F5344CB8AC3E}">
        <p14:creationId xmlns:p14="http://schemas.microsoft.com/office/powerpoint/2010/main" val="32643104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normAutofit/>
          </a:bodyPr>
          <a:lstStyle/>
          <a:p>
            <a:r>
              <a:rPr lang="en-US" altLang="en-US" sz="3200" b="1" dirty="0"/>
              <a:t>Case Study </a:t>
            </a:r>
            <a:r>
              <a:rPr lang="en-US" altLang="en-US" sz="3200" b="1" dirty="0" smtClean="0"/>
              <a:t>- </a:t>
            </a:r>
            <a:r>
              <a:rPr lang="en-US" altLang="en-US" sz="3200" b="1" dirty="0" err="1"/>
              <a:t>Terna</a:t>
            </a:r>
            <a:r>
              <a:rPr lang="en-US" altLang="en-US" sz="3200" b="1" dirty="0"/>
              <a:t> </a:t>
            </a:r>
            <a:r>
              <a:rPr lang="en-US" altLang="en-US" sz="3200" b="1" dirty="0" smtClean="0"/>
              <a:t>Grid Oscillations</a:t>
            </a:r>
            <a:endParaRPr lang="en-US" altLang="en-US" sz="3200" b="1" dirty="0"/>
          </a:p>
        </p:txBody>
      </p:sp>
      <p:sp>
        <p:nvSpPr>
          <p:cNvPr id="13315" name="Content Placeholder 2"/>
          <p:cNvSpPr>
            <a:spLocks noGrp="1"/>
          </p:cNvSpPr>
          <p:nvPr>
            <p:ph idx="1"/>
          </p:nvPr>
        </p:nvSpPr>
        <p:spPr>
          <a:xfrm>
            <a:off x="1447800" y="1124946"/>
            <a:ext cx="7208838" cy="914400"/>
          </a:xfrm>
        </p:spPr>
        <p:txBody>
          <a:bodyPr/>
          <a:lstStyle/>
          <a:p>
            <a:r>
              <a:rPr lang="en-US" altLang="en-US" sz="2000" dirty="0"/>
              <a:t>Developed the controller using measurement-driven model </a:t>
            </a:r>
          </a:p>
          <a:p>
            <a:r>
              <a:rPr lang="en-US" altLang="en-US" sz="2000" dirty="0" err="1"/>
              <a:t>Terna</a:t>
            </a:r>
            <a:r>
              <a:rPr lang="en-US" altLang="en-US" sz="2000" dirty="0"/>
              <a:t>: </a:t>
            </a:r>
            <a:r>
              <a:rPr lang="en-US" altLang="en-US" sz="2000" dirty="0" smtClean="0"/>
              <a:t>TSO </a:t>
            </a:r>
            <a:r>
              <a:rPr lang="en-US" altLang="en-US" sz="2000" dirty="0"/>
              <a:t>in Italy</a:t>
            </a:r>
          </a:p>
          <a:p>
            <a:endParaRPr lang="en-US" altLang="en-US" sz="2000" dirty="0"/>
          </a:p>
        </p:txBody>
      </p:sp>
      <p:sp>
        <p:nvSpPr>
          <p:cNvPr id="13316" name="Slide Number Placeholder 3"/>
          <p:cNvSpPr>
            <a:spLocks noGrp="1"/>
          </p:cNvSpPr>
          <p:nvPr>
            <p:ph type="sldNum" sz="quarter"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ED1FBF8-6390-403C-ADE1-4232822C2EF7}" type="slidenum">
              <a:rPr lang="en-US" altLang="en-US">
                <a:cs typeface="Arial" panose="020B0604020202020204" pitchFamily="34" charset="0"/>
              </a:rPr>
              <a:pPr/>
              <a:t>10</a:t>
            </a:fld>
            <a:endParaRPr lang="en-US" altLang="en-US">
              <a:cs typeface="Arial" panose="020B0604020202020204" pitchFamily="34" charset="0"/>
            </a:endParaRPr>
          </a:p>
        </p:txBody>
      </p:sp>
      <p:pic>
        <p:nvPicPr>
          <p:cNvPr id="13317" name="Content Placeholder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30249" y="2679729"/>
            <a:ext cx="4448175" cy="411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Oval 8"/>
          <p:cNvSpPr>
            <a:spLocks noChangeArrowheads="1"/>
          </p:cNvSpPr>
          <p:nvPr/>
        </p:nvSpPr>
        <p:spPr bwMode="auto">
          <a:xfrm>
            <a:off x="6519863" y="3813176"/>
            <a:ext cx="679450" cy="409575"/>
          </a:xfrm>
          <a:prstGeom prst="ellipse">
            <a:avLst/>
          </a:prstGeom>
          <a:noFill/>
          <a:ln w="2857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marL="219075" indent="-2190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srgbClr val="37FF37"/>
              </a:solidFill>
            </a:endParaRPr>
          </a:p>
        </p:txBody>
      </p:sp>
      <p:sp>
        <p:nvSpPr>
          <p:cNvPr id="13319" name="Arrow: Up-Down 93"/>
          <p:cNvSpPr>
            <a:spLocks noChangeArrowheads="1"/>
          </p:cNvSpPr>
          <p:nvPr/>
        </p:nvSpPr>
        <p:spPr bwMode="auto">
          <a:xfrm rot="19016881">
            <a:off x="7646988" y="3973513"/>
            <a:ext cx="209550" cy="1858962"/>
          </a:xfrm>
          <a:prstGeom prst="upDownArrow">
            <a:avLst>
              <a:gd name="adj1" fmla="val 50000"/>
              <a:gd name="adj2" fmla="val 50229"/>
            </a:avLst>
          </a:prstGeom>
          <a:solidFill>
            <a:srgbClr val="C00000"/>
          </a:solidFill>
          <a:ln w="9525" algn="ctr">
            <a:solidFill>
              <a:srgbClr val="C00000"/>
            </a:solidFill>
            <a:round/>
            <a:headEnd/>
            <a:tailEnd/>
          </a:ln>
        </p:spPr>
        <p:txBody>
          <a:bodyPr anchor="ctr"/>
          <a:lstStyle>
            <a:lvl1pPr marL="219075" indent="-2190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320" name="TextBox 10"/>
          <p:cNvSpPr txBox="1">
            <a:spLocks noChangeArrowheads="1"/>
          </p:cNvSpPr>
          <p:nvPr/>
        </p:nvSpPr>
        <p:spPr bwMode="auto">
          <a:xfrm>
            <a:off x="6457951" y="4819650"/>
            <a:ext cx="1171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solidFill>
                  <a:srgbClr val="C00000"/>
                </a:solidFill>
                <a:cs typeface="Arial" panose="020B0604020202020204" pitchFamily="34" charset="0"/>
              </a:rPr>
              <a:t>Mode #1 </a:t>
            </a:r>
          </a:p>
        </p:txBody>
      </p:sp>
      <p:sp>
        <p:nvSpPr>
          <p:cNvPr id="13321" name="Oval 11"/>
          <p:cNvSpPr>
            <a:spLocks noChangeArrowheads="1"/>
          </p:cNvSpPr>
          <p:nvPr/>
        </p:nvSpPr>
        <p:spPr bwMode="auto">
          <a:xfrm>
            <a:off x="7742238" y="2667001"/>
            <a:ext cx="679450" cy="409575"/>
          </a:xfrm>
          <a:prstGeom prst="ellipse">
            <a:avLst/>
          </a:prstGeom>
          <a:noFill/>
          <a:ln w="28575" algn="ctr">
            <a:solidFill>
              <a:srgbClr val="0033CC"/>
            </a:solidFill>
            <a:round/>
            <a:headEnd/>
            <a:tailEnd/>
          </a:ln>
          <a:extLst>
            <a:ext uri="{909E8E84-426E-40DD-AFC4-6F175D3DCCD1}">
              <a14:hiddenFill xmlns:a14="http://schemas.microsoft.com/office/drawing/2010/main">
                <a:solidFill>
                  <a:srgbClr val="FFFFFF"/>
                </a:solidFill>
              </a14:hiddenFill>
            </a:ext>
          </a:extLst>
        </p:spPr>
        <p:txBody>
          <a:bodyPr anchor="ctr"/>
          <a:lstStyle>
            <a:lvl1pPr marL="219075" indent="-2190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322" name="TextBox 12"/>
          <p:cNvSpPr txBox="1">
            <a:spLocks noChangeArrowheads="1"/>
          </p:cNvSpPr>
          <p:nvPr/>
        </p:nvSpPr>
        <p:spPr bwMode="auto">
          <a:xfrm>
            <a:off x="7854951" y="2690814"/>
            <a:ext cx="454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b="1" dirty="0">
                <a:solidFill>
                  <a:srgbClr val="0033CC"/>
                </a:solidFill>
                <a:cs typeface="Arial" panose="020B0604020202020204" pitchFamily="34" charset="0"/>
              </a:rPr>
              <a:t>Z8</a:t>
            </a:r>
            <a:endParaRPr lang="en-US" altLang="en-US" b="1" dirty="0">
              <a:solidFill>
                <a:srgbClr val="0033CC"/>
              </a:solidFill>
              <a:ea typeface="SimSun" panose="02010600030101010101" pitchFamily="2" charset="-122"/>
              <a:cs typeface="Arial" panose="020B0604020202020204" pitchFamily="34" charset="0"/>
            </a:endParaRPr>
          </a:p>
        </p:txBody>
      </p:sp>
      <p:sp>
        <p:nvSpPr>
          <p:cNvPr id="13323" name="TextBox 13"/>
          <p:cNvSpPr txBox="1">
            <a:spLocks noChangeArrowheads="1"/>
          </p:cNvSpPr>
          <p:nvPr/>
        </p:nvSpPr>
        <p:spPr bwMode="auto">
          <a:xfrm>
            <a:off x="6653214" y="3808413"/>
            <a:ext cx="484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solidFill>
                  <a:srgbClr val="C00000"/>
                </a:solidFill>
              </a:rPr>
              <a:t>Z7</a:t>
            </a:r>
          </a:p>
        </p:txBody>
      </p:sp>
      <p:sp>
        <p:nvSpPr>
          <p:cNvPr id="13324" name="Arrow: Up-Down 98"/>
          <p:cNvSpPr>
            <a:spLocks noChangeArrowheads="1"/>
          </p:cNvSpPr>
          <p:nvPr/>
        </p:nvSpPr>
        <p:spPr bwMode="auto">
          <a:xfrm rot="21027614">
            <a:off x="8329613" y="3103564"/>
            <a:ext cx="190500" cy="2276475"/>
          </a:xfrm>
          <a:prstGeom prst="upDownArrow">
            <a:avLst>
              <a:gd name="adj1" fmla="val 50000"/>
              <a:gd name="adj2" fmla="val 50179"/>
            </a:avLst>
          </a:prstGeom>
          <a:solidFill>
            <a:srgbClr val="0033CC"/>
          </a:solidFill>
          <a:ln w="9525" algn="ctr">
            <a:solidFill>
              <a:srgbClr val="0033CC"/>
            </a:solidFill>
            <a:round/>
            <a:headEnd/>
            <a:tailEnd/>
          </a:ln>
        </p:spPr>
        <p:txBody>
          <a:bodyPr anchor="ctr"/>
          <a:lstStyle>
            <a:lvl1pPr marL="219075" indent="-2190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325" name="Oval 15"/>
          <p:cNvSpPr>
            <a:spLocks noChangeArrowheads="1"/>
          </p:cNvSpPr>
          <p:nvPr/>
        </p:nvSpPr>
        <p:spPr bwMode="auto">
          <a:xfrm>
            <a:off x="9144000" y="3543300"/>
            <a:ext cx="679450" cy="273050"/>
          </a:xfrm>
          <a:prstGeom prst="ellipse">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marL="219075" indent="-2190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326" name="Oval 16"/>
          <p:cNvSpPr>
            <a:spLocks noChangeArrowheads="1"/>
          </p:cNvSpPr>
          <p:nvPr/>
        </p:nvSpPr>
        <p:spPr bwMode="auto">
          <a:xfrm>
            <a:off x="8999538" y="4132263"/>
            <a:ext cx="679450" cy="273050"/>
          </a:xfrm>
          <a:prstGeom prst="ellipse">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marL="219075" indent="-2190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327" name="TextBox 17"/>
          <p:cNvSpPr txBox="1">
            <a:spLocks noChangeArrowheads="1"/>
          </p:cNvSpPr>
          <p:nvPr/>
        </p:nvSpPr>
        <p:spPr bwMode="auto">
          <a:xfrm>
            <a:off x="9140825" y="4070350"/>
            <a:ext cx="4841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t>Z1</a:t>
            </a:r>
          </a:p>
        </p:txBody>
      </p:sp>
      <p:sp>
        <p:nvSpPr>
          <p:cNvPr id="13328" name="TextBox 18"/>
          <p:cNvSpPr txBox="1">
            <a:spLocks noChangeArrowheads="1"/>
          </p:cNvSpPr>
          <p:nvPr/>
        </p:nvSpPr>
        <p:spPr bwMode="auto">
          <a:xfrm>
            <a:off x="9283700" y="3486150"/>
            <a:ext cx="4841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dirty="0"/>
              <a:t>Z4</a:t>
            </a:r>
          </a:p>
        </p:txBody>
      </p:sp>
      <p:sp>
        <p:nvSpPr>
          <p:cNvPr id="13329" name="Arrow: Up-Down 103"/>
          <p:cNvSpPr>
            <a:spLocks noChangeArrowheads="1"/>
          </p:cNvSpPr>
          <p:nvPr/>
        </p:nvSpPr>
        <p:spPr bwMode="auto">
          <a:xfrm rot="1793513">
            <a:off x="8983663" y="4443413"/>
            <a:ext cx="169862" cy="1231900"/>
          </a:xfrm>
          <a:prstGeom prst="upDownArrow">
            <a:avLst>
              <a:gd name="adj1" fmla="val 50000"/>
              <a:gd name="adj2" fmla="val 49894"/>
            </a:avLst>
          </a:prstGeom>
          <a:solidFill>
            <a:schemeClr val="tx1"/>
          </a:solidFill>
          <a:ln w="9525" algn="ctr">
            <a:solidFill>
              <a:schemeClr val="tx1"/>
            </a:solidFill>
            <a:round/>
            <a:headEnd/>
            <a:tailEnd/>
          </a:ln>
        </p:spPr>
        <p:txBody>
          <a:bodyPr anchor="ctr"/>
          <a:lstStyle>
            <a:lvl1pPr marL="219075" indent="-2190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13330" name="Rectangle 20"/>
          <p:cNvSpPr>
            <a:spLocks noChangeArrowheads="1"/>
          </p:cNvSpPr>
          <p:nvPr/>
        </p:nvSpPr>
        <p:spPr bwMode="auto">
          <a:xfrm>
            <a:off x="6991351" y="3055939"/>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b="1">
                <a:solidFill>
                  <a:srgbClr val="0033CC"/>
                </a:solidFill>
              </a:rPr>
              <a:t>Mode #2</a:t>
            </a:r>
          </a:p>
        </p:txBody>
      </p:sp>
      <p:sp>
        <p:nvSpPr>
          <p:cNvPr id="13331" name="Rectangle 21"/>
          <p:cNvSpPr>
            <a:spLocks noChangeArrowheads="1"/>
          </p:cNvSpPr>
          <p:nvPr/>
        </p:nvSpPr>
        <p:spPr bwMode="auto">
          <a:xfrm>
            <a:off x="8988426" y="524827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b="1"/>
              <a:t>Mode #3</a:t>
            </a:r>
          </a:p>
        </p:txBody>
      </p:sp>
      <p:sp>
        <p:nvSpPr>
          <p:cNvPr id="13332" name="Oval 22"/>
          <p:cNvSpPr>
            <a:spLocks noChangeArrowheads="1"/>
          </p:cNvSpPr>
          <p:nvPr/>
        </p:nvSpPr>
        <p:spPr bwMode="auto">
          <a:xfrm>
            <a:off x="8304214" y="5640388"/>
            <a:ext cx="568325" cy="425450"/>
          </a:xfrm>
          <a:prstGeom prst="ellipse">
            <a:avLst/>
          </a:prstGeom>
          <a:noFill/>
          <a:ln w="38100" algn="ctr">
            <a:solidFill>
              <a:srgbClr val="0070C0"/>
            </a:solidFill>
            <a:round/>
            <a:headEnd/>
            <a:tailEnd/>
          </a:ln>
          <a:extLst>
            <a:ext uri="{909E8E84-426E-40DD-AFC4-6F175D3DCCD1}">
              <a14:hiddenFill xmlns:a14="http://schemas.microsoft.com/office/drawing/2010/main">
                <a:solidFill>
                  <a:srgbClr val="FFFFFF"/>
                </a:solidFill>
              </a14:hiddenFill>
            </a:ext>
          </a:extLst>
        </p:spPr>
        <p:txBody>
          <a:bodyPr anchor="ctr"/>
          <a:lstStyle>
            <a:lvl1pPr marL="219075" indent="-2190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2400"/>
          </a:p>
        </p:txBody>
      </p:sp>
      <p:sp>
        <p:nvSpPr>
          <p:cNvPr id="13333" name="TextBox 23"/>
          <p:cNvSpPr txBox="1">
            <a:spLocks noChangeArrowheads="1"/>
          </p:cNvSpPr>
          <p:nvPr/>
        </p:nvSpPr>
        <p:spPr bwMode="auto">
          <a:xfrm>
            <a:off x="8362951" y="5689600"/>
            <a:ext cx="587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b="1">
                <a:solidFill>
                  <a:srgbClr val="0070C0"/>
                </a:solidFill>
                <a:cs typeface="Arial" panose="020B0604020202020204" pitchFamily="34" charset="0"/>
              </a:rPr>
              <a:t>Z13</a:t>
            </a:r>
            <a:endParaRPr lang="en-US" altLang="en-US" b="1">
              <a:solidFill>
                <a:srgbClr val="0070C0"/>
              </a:solidFill>
              <a:ea typeface="SimSun" panose="02010600030101010101" pitchFamily="2" charset="-122"/>
              <a:cs typeface="Arial" panose="020B0604020202020204" pitchFamily="34" charset="0"/>
            </a:endParaRPr>
          </a:p>
        </p:txBody>
      </p:sp>
      <p:sp>
        <p:nvSpPr>
          <p:cNvPr id="13334" name="Rectangle 1"/>
          <p:cNvSpPr>
            <a:spLocks noChangeArrowheads="1"/>
          </p:cNvSpPr>
          <p:nvPr/>
        </p:nvSpPr>
        <p:spPr bwMode="auto">
          <a:xfrm>
            <a:off x="8458200" y="1608138"/>
            <a:ext cx="21336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b="1" u="sng" dirty="0"/>
              <a:t>Z1: Bosnia &amp; Herzegovina</a:t>
            </a:r>
          </a:p>
          <a:p>
            <a:pPr eaLnBrk="1" hangingPunct="1"/>
            <a:r>
              <a:rPr lang="en-US" altLang="zh-CN" sz="1200" b="1" u="sng" dirty="0"/>
              <a:t>Z4: Hungary,    </a:t>
            </a:r>
            <a:r>
              <a:rPr lang="en-US" altLang="en-US" sz="1200" b="1" u="sng" dirty="0">
                <a:solidFill>
                  <a:srgbClr val="C00000"/>
                </a:solidFill>
              </a:rPr>
              <a:t>Z7: </a:t>
            </a:r>
            <a:r>
              <a:rPr lang="en-US" altLang="zh-CN" sz="1200" b="1" u="sng" dirty="0">
                <a:solidFill>
                  <a:srgbClr val="C00000"/>
                </a:solidFill>
              </a:rPr>
              <a:t>France</a:t>
            </a:r>
          </a:p>
          <a:p>
            <a:pPr eaLnBrk="1" hangingPunct="1"/>
            <a:r>
              <a:rPr lang="en-US" altLang="zh-CN" sz="1200" b="1" u="sng" dirty="0">
                <a:solidFill>
                  <a:srgbClr val="0033CC"/>
                </a:solidFill>
              </a:rPr>
              <a:t>Z8: Germany,   </a:t>
            </a:r>
          </a:p>
          <a:p>
            <a:pPr eaLnBrk="1" hangingPunct="1"/>
            <a:r>
              <a:rPr lang="en-US" altLang="en-US" sz="1200" b="1" u="sng" dirty="0">
                <a:solidFill>
                  <a:schemeClr val="tx2"/>
                </a:solidFill>
              </a:rPr>
              <a:t>Z13: Italy - Palermo</a:t>
            </a:r>
          </a:p>
        </p:txBody>
      </p:sp>
      <p:sp>
        <p:nvSpPr>
          <p:cNvPr id="13335" name="Rectangle 1"/>
          <p:cNvSpPr>
            <a:spLocks noChangeArrowheads="1"/>
          </p:cNvSpPr>
          <p:nvPr/>
        </p:nvSpPr>
        <p:spPr bwMode="auto">
          <a:xfrm>
            <a:off x="887029" y="5683508"/>
            <a:ext cx="441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600" b="1" dirty="0"/>
              <a:t>0.25Hz oscillation detected by FNET/</a:t>
            </a:r>
            <a:r>
              <a:rPr lang="en-US" altLang="en-US" sz="1600" b="1" dirty="0" err="1"/>
              <a:t>GridEye</a:t>
            </a:r>
            <a:r>
              <a:rPr lang="en-US" altLang="en-US" sz="1600" b="1" dirty="0"/>
              <a:t> on May 21, 2018</a:t>
            </a:r>
          </a:p>
        </p:txBody>
      </p:sp>
      <p:pic>
        <p:nvPicPr>
          <p:cNvPr id="13336" name="Picture 26"/>
          <p:cNvPicPr>
            <a:picLocks noChangeAspect="1" noChangeArrowheads="1"/>
          </p:cNvPicPr>
          <p:nvPr/>
        </p:nvPicPr>
        <p:blipFill>
          <a:blip r:embed="rId3">
            <a:extLst>
              <a:ext uri="{28A0092B-C50C-407E-A947-70E740481C1C}">
                <a14:useLocalDpi xmlns:a14="http://schemas.microsoft.com/office/drawing/2010/main" val="0"/>
              </a:ext>
            </a:extLst>
          </a:blip>
          <a:srcRect l="7095" r="7744"/>
          <a:stretch>
            <a:fillRect/>
          </a:stretch>
        </p:blipFill>
        <p:spPr bwMode="auto">
          <a:xfrm>
            <a:off x="1096041" y="1920877"/>
            <a:ext cx="4022725"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7" name="Picture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4129" y="4199195"/>
            <a:ext cx="27432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p:cNvSpPr/>
          <p:nvPr/>
        </p:nvSpPr>
        <p:spPr>
          <a:xfrm>
            <a:off x="3962400" y="2779713"/>
            <a:ext cx="457200" cy="838200"/>
          </a:xfrm>
          <a:prstGeom prst="round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4" name="Straight Arrow Connector 3"/>
          <p:cNvCxnSpPr/>
          <p:nvPr/>
        </p:nvCxnSpPr>
        <p:spPr>
          <a:xfrm flipH="1">
            <a:off x="3048000" y="3617914"/>
            <a:ext cx="914400" cy="7080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419600" y="3568700"/>
            <a:ext cx="685800" cy="7572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00559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noAutofit/>
          </a:bodyPr>
          <a:lstStyle/>
          <a:p>
            <a:r>
              <a:rPr lang="en-US" altLang="en-US" sz="3200" b="1" dirty="0"/>
              <a:t>Case Study </a:t>
            </a:r>
            <a:r>
              <a:rPr lang="en-US" altLang="en-US" sz="3200" b="1" dirty="0" smtClean="0"/>
              <a:t>- </a:t>
            </a:r>
            <a:r>
              <a:rPr lang="en-US" altLang="en-US" sz="3200" b="1" dirty="0"/>
              <a:t>NYPA Grid</a:t>
            </a:r>
          </a:p>
        </p:txBody>
      </p:sp>
      <p:sp>
        <p:nvSpPr>
          <p:cNvPr id="12291" name="Content Placeholder 2"/>
          <p:cNvSpPr>
            <a:spLocks noGrp="1"/>
          </p:cNvSpPr>
          <p:nvPr>
            <p:ph sz="half" idx="1"/>
          </p:nvPr>
        </p:nvSpPr>
        <p:spPr>
          <a:xfrm>
            <a:off x="914400" y="1066800"/>
            <a:ext cx="10820400" cy="5410199"/>
          </a:xfrm>
        </p:spPr>
        <p:txBody>
          <a:bodyPr/>
          <a:lstStyle/>
          <a:p>
            <a:r>
              <a:rPr lang="en-US" altLang="en-US" sz="2000" dirty="0"/>
              <a:t>Transfer function model was constructed by utilizing measurements.</a:t>
            </a:r>
          </a:p>
          <a:p>
            <a:r>
              <a:rPr lang="en-US" altLang="en-US" sz="2000" dirty="0"/>
              <a:t>Utilized the measurement-driven model to design oscillation damping controller.</a:t>
            </a:r>
          </a:p>
        </p:txBody>
      </p:sp>
      <p:sp>
        <p:nvSpPr>
          <p:cNvPr id="12292" name="Rectangle 11"/>
          <p:cNvSpPr>
            <a:spLocks noChangeArrowheads="1"/>
          </p:cNvSpPr>
          <p:nvPr/>
        </p:nvSpPr>
        <p:spPr bwMode="auto">
          <a:xfrm>
            <a:off x="7078663" y="5659438"/>
            <a:ext cx="3349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sz="1600" b="1" dirty="0">
                <a:solidFill>
                  <a:srgbClr val="262626"/>
                </a:solidFill>
              </a:rPr>
              <a:t>Area map of New York State grid</a:t>
            </a:r>
            <a:endParaRPr lang="en-US" altLang="en-US" sz="1600" b="1" dirty="0"/>
          </a:p>
        </p:txBody>
      </p:sp>
      <p:sp>
        <p:nvSpPr>
          <p:cNvPr id="12293" name="TextBox 3"/>
          <p:cNvSpPr txBox="1">
            <a:spLocks noChangeArrowheads="1"/>
          </p:cNvSpPr>
          <p:nvPr/>
        </p:nvSpPr>
        <p:spPr bwMode="auto">
          <a:xfrm>
            <a:off x="7842427" y="5957095"/>
            <a:ext cx="1762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Source: NYISO</a:t>
            </a:r>
          </a:p>
        </p:txBody>
      </p:sp>
      <p:pic>
        <p:nvPicPr>
          <p:cNvPr id="12294" name="Picture 2" descr="Image result for NYPA zone map"/>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310489" y="2444224"/>
            <a:ext cx="4478313" cy="3152774"/>
          </a:xfrm>
          <a:noFill/>
        </p:spPr>
      </p:pic>
      <p:sp>
        <p:nvSpPr>
          <p:cNvPr id="12295" name="Slide Number Placeholder 3"/>
          <p:cNvSpPr>
            <a:spLocks noGrp="1"/>
          </p:cNvSpPr>
          <p:nvPr>
            <p:ph type="sldNum" sz="quarter"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80DEB0E-DBA7-4A78-AAC1-ECCC69EAB2BD}" type="slidenum">
              <a:rPr lang="en-US" altLang="en-US">
                <a:cs typeface="Arial" panose="020B0604020202020204" pitchFamily="34" charset="0"/>
              </a:rPr>
              <a:pPr/>
              <a:t>11</a:t>
            </a:fld>
            <a:endParaRPr lang="en-US" altLang="en-US">
              <a:cs typeface="Arial" panose="020B0604020202020204" pitchFamily="34" charset="0"/>
            </a:endParaRPr>
          </a:p>
        </p:txBody>
      </p:sp>
      <p:pic>
        <p:nvPicPr>
          <p:cNvPr id="12296" name="Picture 7"/>
          <p:cNvPicPr>
            <a:picLocks noChangeAspect="1" noChangeArrowheads="1"/>
          </p:cNvPicPr>
          <p:nvPr/>
        </p:nvPicPr>
        <p:blipFill>
          <a:blip r:embed="rId3">
            <a:extLst>
              <a:ext uri="{28A0092B-C50C-407E-A947-70E740481C1C}">
                <a14:useLocalDpi xmlns:a14="http://schemas.microsoft.com/office/drawing/2010/main" val="0"/>
              </a:ext>
            </a:extLst>
          </a:blip>
          <a:srcRect b="11964"/>
          <a:stretch>
            <a:fillRect/>
          </a:stretch>
        </p:blipFill>
        <p:spPr bwMode="auto">
          <a:xfrm>
            <a:off x="798711" y="2133601"/>
            <a:ext cx="5267127" cy="3497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Rectangle 1"/>
          <p:cNvSpPr>
            <a:spLocks noChangeArrowheads="1"/>
          </p:cNvSpPr>
          <p:nvPr/>
        </p:nvSpPr>
        <p:spPr bwMode="auto">
          <a:xfrm>
            <a:off x="6096000" y="3041651"/>
            <a:ext cx="17097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a:solidFill>
                  <a:srgbClr val="C00000"/>
                </a:solidFill>
              </a:rPr>
              <a:t>UsNyLeroy667</a:t>
            </a:r>
          </a:p>
        </p:txBody>
      </p:sp>
      <p:sp>
        <p:nvSpPr>
          <p:cNvPr id="12298" name="Rectangle 2"/>
          <p:cNvSpPr>
            <a:spLocks noChangeArrowheads="1"/>
          </p:cNvSpPr>
          <p:nvPr/>
        </p:nvSpPr>
        <p:spPr bwMode="auto">
          <a:xfrm>
            <a:off x="6764338" y="2506664"/>
            <a:ext cx="1485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a:t>UsNyFulton826</a:t>
            </a:r>
          </a:p>
        </p:txBody>
      </p:sp>
      <p:cxnSp>
        <p:nvCxnSpPr>
          <p:cNvPr id="5" name="Straight Arrow Connector 4"/>
          <p:cNvCxnSpPr/>
          <p:nvPr/>
        </p:nvCxnSpPr>
        <p:spPr>
          <a:xfrm>
            <a:off x="6802438" y="3429000"/>
            <a:ext cx="298450" cy="45720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7640638" y="2889250"/>
            <a:ext cx="76200" cy="99695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2301" name="TextBox 9"/>
          <p:cNvSpPr txBox="1">
            <a:spLocks noChangeArrowheads="1"/>
          </p:cNvSpPr>
          <p:nvPr/>
        </p:nvSpPr>
        <p:spPr bwMode="auto">
          <a:xfrm>
            <a:off x="1468536" y="5897124"/>
            <a:ext cx="3927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t>Oscillation detected by FNET/</a:t>
            </a:r>
            <a:r>
              <a:rPr lang="en-US" altLang="en-US" sz="1600" b="1" dirty="0" err="1"/>
              <a:t>GridEye</a:t>
            </a:r>
            <a:r>
              <a:rPr lang="en-US" altLang="en-US" sz="1600" b="1" dirty="0"/>
              <a:t> </a:t>
            </a:r>
          </a:p>
        </p:txBody>
      </p:sp>
    </p:spTree>
    <p:extLst>
      <p:ext uri="{BB962C8B-B14F-4D97-AF65-F5344CB8AC3E}">
        <p14:creationId xmlns:p14="http://schemas.microsoft.com/office/powerpoint/2010/main" val="27782500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noAutofit/>
          </a:bodyPr>
          <a:lstStyle/>
          <a:p>
            <a:r>
              <a:rPr lang="en-US" altLang="en-US" sz="3200" b="1" dirty="0"/>
              <a:t>Case Study </a:t>
            </a:r>
            <a:r>
              <a:rPr lang="en-US" altLang="en-US" sz="3200" b="1" dirty="0" smtClean="0"/>
              <a:t>- </a:t>
            </a:r>
            <a:r>
              <a:rPr lang="en-US" altLang="en-US" sz="3200" b="1" dirty="0"/>
              <a:t>SEC Grid</a:t>
            </a:r>
          </a:p>
        </p:txBody>
      </p:sp>
      <p:sp>
        <p:nvSpPr>
          <p:cNvPr id="14339" name="Slide Number Placeholder 3"/>
          <p:cNvSpPr>
            <a:spLocks noGrp="1"/>
          </p:cNvSpPr>
          <p:nvPr>
            <p:ph type="sldNum" sz="quarter"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22BE72B-56B6-4325-80EB-F1F3B9755E45}" type="slidenum">
              <a:rPr lang="en-US" altLang="en-US">
                <a:solidFill>
                  <a:srgbClr val="898989"/>
                </a:solidFill>
                <a:latin typeface="Calibri" panose="020F0502020204030204" pitchFamily="34" charset="0"/>
              </a:rPr>
              <a:pPr eaLnBrk="1" hangingPunct="1"/>
              <a:t>12</a:t>
            </a:fld>
            <a:endParaRPr lang="en-US" altLang="en-US">
              <a:solidFill>
                <a:srgbClr val="898989"/>
              </a:solidFill>
              <a:latin typeface="Calibri" panose="020F0502020204030204" pitchFamily="34" charset="0"/>
            </a:endParaRPr>
          </a:p>
        </p:txBody>
      </p:sp>
      <p:pic>
        <p:nvPicPr>
          <p:cNvPr id="14340"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rcRect b="4695"/>
          <a:stretch>
            <a:fillRect/>
          </a:stretch>
        </p:blipFill>
        <p:spPr>
          <a:xfrm>
            <a:off x="2063750" y="2286001"/>
            <a:ext cx="4038600" cy="3641725"/>
          </a:xfrm>
        </p:spPr>
      </p:pic>
      <p:cxnSp>
        <p:nvCxnSpPr>
          <p:cNvPr id="30" name="Straight Connector 29"/>
          <p:cNvCxnSpPr/>
          <p:nvPr/>
        </p:nvCxnSpPr>
        <p:spPr>
          <a:xfrm>
            <a:off x="3581400" y="3054350"/>
            <a:ext cx="228600" cy="4572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3352800" y="3892550"/>
            <a:ext cx="609600" cy="3048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4419600" y="3511550"/>
            <a:ext cx="304800" cy="2286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3367089" y="4806950"/>
            <a:ext cx="180975" cy="22860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4345" name="TextBox 42"/>
          <p:cNvSpPr txBox="1">
            <a:spLocks noChangeArrowheads="1"/>
          </p:cNvSpPr>
          <p:nvPr/>
        </p:nvSpPr>
        <p:spPr bwMode="auto">
          <a:xfrm>
            <a:off x="4054476" y="3827464"/>
            <a:ext cx="6397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rPr>
              <a:t>COA</a:t>
            </a:r>
          </a:p>
        </p:txBody>
      </p:sp>
      <p:sp>
        <p:nvSpPr>
          <p:cNvPr id="14346" name="TextBox 43"/>
          <p:cNvSpPr txBox="1">
            <a:spLocks noChangeArrowheads="1"/>
          </p:cNvSpPr>
          <p:nvPr/>
        </p:nvSpPr>
        <p:spPr bwMode="auto">
          <a:xfrm>
            <a:off x="4724400" y="3173414"/>
            <a:ext cx="628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rPr>
              <a:t>EOA</a:t>
            </a:r>
          </a:p>
        </p:txBody>
      </p:sp>
      <p:sp>
        <p:nvSpPr>
          <p:cNvPr id="14347" name="TextBox 44"/>
          <p:cNvSpPr txBox="1">
            <a:spLocks noChangeArrowheads="1"/>
          </p:cNvSpPr>
          <p:nvPr/>
        </p:nvSpPr>
        <p:spPr bwMode="auto">
          <a:xfrm>
            <a:off x="2362201" y="2884489"/>
            <a:ext cx="6397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rPr>
              <a:t>NOA</a:t>
            </a:r>
          </a:p>
        </p:txBody>
      </p:sp>
      <p:sp>
        <p:nvSpPr>
          <p:cNvPr id="14348" name="TextBox 45"/>
          <p:cNvSpPr txBox="1">
            <a:spLocks noChangeArrowheads="1"/>
          </p:cNvSpPr>
          <p:nvPr/>
        </p:nvSpPr>
        <p:spPr bwMode="auto">
          <a:xfrm>
            <a:off x="2560638" y="4349750"/>
            <a:ext cx="685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rPr>
              <a:t>WOA</a:t>
            </a:r>
          </a:p>
        </p:txBody>
      </p:sp>
      <p:sp>
        <p:nvSpPr>
          <p:cNvPr id="14349" name="TextBox 46"/>
          <p:cNvSpPr txBox="1">
            <a:spLocks noChangeArrowheads="1"/>
          </p:cNvSpPr>
          <p:nvPr/>
        </p:nvSpPr>
        <p:spPr bwMode="auto">
          <a:xfrm>
            <a:off x="3887788" y="5154614"/>
            <a:ext cx="628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rPr>
              <a:t>SOA</a:t>
            </a:r>
          </a:p>
        </p:txBody>
      </p:sp>
      <p:sp>
        <p:nvSpPr>
          <p:cNvPr id="48" name="Oval 47"/>
          <p:cNvSpPr/>
          <p:nvPr/>
        </p:nvSpPr>
        <p:spPr>
          <a:xfrm>
            <a:off x="4724400" y="3090864"/>
            <a:ext cx="914400" cy="89058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 name="Oval 48"/>
          <p:cNvSpPr/>
          <p:nvPr/>
        </p:nvSpPr>
        <p:spPr>
          <a:xfrm>
            <a:off x="2243139" y="2619376"/>
            <a:ext cx="1214437" cy="10064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Oval 50"/>
          <p:cNvSpPr/>
          <p:nvPr/>
        </p:nvSpPr>
        <p:spPr>
          <a:xfrm>
            <a:off x="2519364" y="4029076"/>
            <a:ext cx="1214437" cy="10064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 name="Oval 51"/>
          <p:cNvSpPr/>
          <p:nvPr/>
        </p:nvSpPr>
        <p:spPr>
          <a:xfrm>
            <a:off x="3281364" y="4921251"/>
            <a:ext cx="1214437" cy="10064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435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1739" y="2405683"/>
            <a:ext cx="4225924" cy="3246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1" name="Straight Arrow Connector 30"/>
          <p:cNvCxnSpPr/>
          <p:nvPr/>
        </p:nvCxnSpPr>
        <p:spPr bwMode="auto">
          <a:xfrm flipH="1">
            <a:off x="7989888" y="2908300"/>
            <a:ext cx="609600" cy="228600"/>
          </a:xfrm>
          <a:prstGeom prst="straightConnector1">
            <a:avLst/>
          </a:prstGeom>
          <a:solidFill>
            <a:schemeClr val="accent1"/>
          </a:solidFill>
          <a:ln w="28575" cap="flat" cmpd="sng" algn="ctr">
            <a:solidFill>
              <a:schemeClr val="accent6"/>
            </a:solidFill>
            <a:prstDash val="solid"/>
            <a:round/>
            <a:headEnd type="none" w="med" len="med"/>
            <a:tailEnd type="arrow"/>
          </a:ln>
          <a:effectLst/>
        </p:spPr>
      </p:cxnSp>
      <p:sp>
        <p:nvSpPr>
          <p:cNvPr id="14356" name="TextBox 31"/>
          <p:cNvSpPr txBox="1">
            <a:spLocks noChangeArrowheads="1"/>
          </p:cNvSpPr>
          <p:nvPr/>
        </p:nvSpPr>
        <p:spPr bwMode="auto">
          <a:xfrm>
            <a:off x="8078788" y="2603500"/>
            <a:ext cx="2000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a:t>FDR #1191(</a:t>
            </a:r>
            <a:r>
              <a:rPr lang="en-US" altLang="en-US"/>
              <a:t>COA</a:t>
            </a:r>
            <a:r>
              <a:rPr lang="en-US" altLang="zh-CN"/>
              <a:t>)</a:t>
            </a:r>
            <a:endParaRPr lang="en-US" altLang="en-US"/>
          </a:p>
        </p:txBody>
      </p:sp>
      <p:sp>
        <p:nvSpPr>
          <p:cNvPr id="14357" name="TextBox 32"/>
          <p:cNvSpPr txBox="1">
            <a:spLocks noChangeArrowheads="1"/>
          </p:cNvSpPr>
          <p:nvPr/>
        </p:nvSpPr>
        <p:spPr bwMode="auto">
          <a:xfrm>
            <a:off x="8118475" y="3136900"/>
            <a:ext cx="2133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a:t>FDR #1509 (</a:t>
            </a:r>
            <a:r>
              <a:rPr lang="en-US" altLang="en-US"/>
              <a:t>WOA</a:t>
            </a:r>
            <a:r>
              <a:rPr lang="en-US" altLang="zh-CN"/>
              <a:t>)</a:t>
            </a:r>
            <a:endParaRPr lang="en-US" altLang="en-US"/>
          </a:p>
        </p:txBody>
      </p:sp>
      <p:cxnSp>
        <p:nvCxnSpPr>
          <p:cNvPr id="14358" name="Straight Arrow Connector 33"/>
          <p:cNvCxnSpPr>
            <a:cxnSpLocks noChangeShapeType="1"/>
          </p:cNvCxnSpPr>
          <p:nvPr/>
        </p:nvCxnSpPr>
        <p:spPr bwMode="auto">
          <a:xfrm flipH="1">
            <a:off x="8078788" y="3441700"/>
            <a:ext cx="412750" cy="381000"/>
          </a:xfrm>
          <a:prstGeom prst="straightConnector1">
            <a:avLst/>
          </a:prstGeom>
          <a:noFill/>
          <a:ln w="28575" algn="ctr">
            <a:solidFill>
              <a:schemeClr val="accent1"/>
            </a:solidFill>
            <a:round/>
            <a:headEnd/>
            <a:tailEnd type="arrow" w="med" len="med"/>
          </a:ln>
          <a:extLst>
            <a:ext uri="{909E8E84-426E-40DD-AFC4-6F175D3DCCD1}">
              <a14:hiddenFill xmlns:a14="http://schemas.microsoft.com/office/drawing/2010/main">
                <a:noFill/>
              </a14:hiddenFill>
            </a:ext>
          </a:extLst>
        </p:spPr>
      </p:cxnSp>
      <p:sp>
        <p:nvSpPr>
          <p:cNvPr id="14359" name="TextBox 35"/>
          <p:cNvSpPr txBox="1">
            <a:spLocks noChangeArrowheads="1"/>
          </p:cNvSpPr>
          <p:nvPr/>
        </p:nvSpPr>
        <p:spPr bwMode="auto">
          <a:xfrm>
            <a:off x="8488364" y="4279900"/>
            <a:ext cx="22578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a:t>FDR #1191 - #1509 </a:t>
            </a:r>
            <a:endParaRPr lang="en-US" altLang="en-US"/>
          </a:p>
        </p:txBody>
      </p:sp>
      <p:cxnSp>
        <p:nvCxnSpPr>
          <p:cNvPr id="14360" name="Straight Arrow Connector 37"/>
          <p:cNvCxnSpPr>
            <a:cxnSpLocks noChangeShapeType="1"/>
          </p:cNvCxnSpPr>
          <p:nvPr/>
        </p:nvCxnSpPr>
        <p:spPr bwMode="auto">
          <a:xfrm flipH="1">
            <a:off x="8118475" y="4398963"/>
            <a:ext cx="412750" cy="381000"/>
          </a:xfrm>
          <a:prstGeom prst="straightConnector1">
            <a:avLst/>
          </a:prstGeom>
          <a:noFill/>
          <a:ln w="28575" algn="ctr">
            <a:solidFill>
              <a:schemeClr val="accent2"/>
            </a:solidFill>
            <a:round/>
            <a:headEnd/>
            <a:tailEnd type="arrow" w="med" len="med"/>
          </a:ln>
          <a:extLst>
            <a:ext uri="{909E8E84-426E-40DD-AFC4-6F175D3DCCD1}">
              <a14:hiddenFill xmlns:a14="http://schemas.microsoft.com/office/drawing/2010/main">
                <a:noFill/>
              </a14:hiddenFill>
            </a:ext>
          </a:extLst>
        </p:spPr>
      </p:cxnSp>
      <p:sp>
        <p:nvSpPr>
          <p:cNvPr id="14361" name="Rectangle 2"/>
          <p:cNvSpPr>
            <a:spLocks noChangeArrowheads="1"/>
          </p:cNvSpPr>
          <p:nvPr/>
        </p:nvSpPr>
        <p:spPr bwMode="auto">
          <a:xfrm>
            <a:off x="1676400" y="1134909"/>
            <a:ext cx="896143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en-US" altLang="en-US" sz="2400" dirty="0" smtClean="0"/>
              <a:t>Modal </a:t>
            </a:r>
            <a:r>
              <a:rPr lang="en-US" altLang="en-US" sz="2400" dirty="0"/>
              <a:t>analysis </a:t>
            </a:r>
            <a:r>
              <a:rPr lang="en-US" altLang="en-US" sz="2400" dirty="0" smtClean="0"/>
              <a:t>(five </a:t>
            </a:r>
            <a:r>
              <a:rPr lang="en-US" altLang="en-US" sz="2400" dirty="0"/>
              <a:t>operation areas)</a:t>
            </a:r>
          </a:p>
          <a:p>
            <a:pPr eaLnBrk="1" hangingPunct="1">
              <a:buFont typeface="Arial" panose="020B0604020202020204" pitchFamily="34" charset="0"/>
              <a:buChar char="•"/>
            </a:pPr>
            <a:r>
              <a:rPr lang="en-US" altLang="en-US" sz="2400" dirty="0" smtClean="0"/>
              <a:t>Transfer </a:t>
            </a:r>
            <a:r>
              <a:rPr lang="en-US" altLang="en-US" sz="2400" dirty="0"/>
              <a:t>function model development &amp; controller design</a:t>
            </a:r>
          </a:p>
        </p:txBody>
      </p:sp>
      <p:sp>
        <p:nvSpPr>
          <p:cNvPr id="14362" name="TextBox 3"/>
          <p:cNvSpPr txBox="1">
            <a:spLocks noChangeArrowheads="1"/>
          </p:cNvSpPr>
          <p:nvPr/>
        </p:nvSpPr>
        <p:spPr bwMode="auto">
          <a:xfrm>
            <a:off x="6656388" y="5722937"/>
            <a:ext cx="3886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600" b="1" dirty="0"/>
              <a:t>0.32Hz oscillation detected by FNET/</a:t>
            </a:r>
            <a:r>
              <a:rPr lang="en-US" altLang="en-US" sz="1600" b="1" dirty="0" err="1"/>
              <a:t>GridEye</a:t>
            </a:r>
            <a:r>
              <a:rPr lang="en-US" altLang="en-US" sz="1600" b="1" dirty="0"/>
              <a:t> on May 16, 2018</a:t>
            </a:r>
          </a:p>
        </p:txBody>
      </p:sp>
      <p:sp>
        <p:nvSpPr>
          <p:cNvPr id="14363" name="Rectangle 4"/>
          <p:cNvSpPr>
            <a:spLocks noChangeArrowheads="1"/>
          </p:cNvSpPr>
          <p:nvPr/>
        </p:nvSpPr>
        <p:spPr bwMode="auto">
          <a:xfrm>
            <a:off x="3733800" y="2752725"/>
            <a:ext cx="12207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sz="1600" b="1"/>
              <a:t>FDR #1191</a:t>
            </a:r>
            <a:endParaRPr lang="en-US" altLang="en-US" sz="1600" b="1"/>
          </a:p>
        </p:txBody>
      </p:sp>
      <p:cxnSp>
        <p:nvCxnSpPr>
          <p:cNvPr id="7" name="Straight Arrow Connector 6"/>
          <p:cNvCxnSpPr>
            <a:endCxn id="14345" idx="1"/>
          </p:cNvCxnSpPr>
          <p:nvPr/>
        </p:nvCxnSpPr>
        <p:spPr>
          <a:xfrm>
            <a:off x="4054475" y="3173413"/>
            <a:ext cx="0" cy="8239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365" name="TextBox 40"/>
          <p:cNvSpPr txBox="1">
            <a:spLocks noChangeArrowheads="1"/>
          </p:cNvSpPr>
          <p:nvPr/>
        </p:nvSpPr>
        <p:spPr bwMode="auto">
          <a:xfrm>
            <a:off x="1676400" y="3611564"/>
            <a:ext cx="1231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sz="1600" b="1"/>
              <a:t>FDR #1509</a:t>
            </a:r>
            <a:endParaRPr lang="en-US" altLang="en-US" sz="1600" b="1"/>
          </a:p>
        </p:txBody>
      </p:sp>
      <p:cxnSp>
        <p:nvCxnSpPr>
          <p:cNvPr id="42" name="Straight Arrow Connector 41"/>
          <p:cNvCxnSpPr/>
          <p:nvPr/>
        </p:nvCxnSpPr>
        <p:spPr>
          <a:xfrm>
            <a:off x="2590800" y="3951289"/>
            <a:ext cx="655638" cy="28892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92368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11582400" cy="1325563"/>
          </a:xfrm>
        </p:spPr>
        <p:txBody>
          <a:bodyPr>
            <a:normAutofit/>
          </a:bodyPr>
          <a:lstStyle/>
          <a:p>
            <a:r>
              <a:rPr lang="en-US" sz="3200" b="1" dirty="0" smtClean="0">
                <a:solidFill>
                  <a:srgbClr val="006600"/>
                </a:solidFill>
                <a:latin typeface="Arial" panose="020B0604020202020204" pitchFamily="34" charset="0"/>
                <a:cs typeface="Arial" panose="020B0604020202020204" pitchFamily="34" charset="0"/>
              </a:rPr>
              <a:t>Detect FIDVR (Fault Induced Delay of Voltage Recovery)</a:t>
            </a:r>
            <a:endParaRPr lang="en-US" sz="3200" b="1" dirty="0">
              <a:solidFill>
                <a:srgbClr val="006600"/>
              </a:solidFill>
              <a:latin typeface="Arial" panose="020B0604020202020204" pitchFamily="34" charset="0"/>
              <a:cs typeface="Arial" panose="020B0604020202020204" pitchFamily="34" charset="0"/>
            </a:endParaRPr>
          </a:p>
        </p:txBody>
      </p:sp>
      <p:pic>
        <p:nvPicPr>
          <p:cNvPr id="5124" name="Picture 4"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173163"/>
            <a:ext cx="8153400" cy="5919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07483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5"/>
          <p:cNvSpPr>
            <a:spLocks noGrp="1"/>
          </p:cNvSpPr>
          <p:nvPr>
            <p:ph type="sldNum" sz="quarter" idx="4294967295"/>
          </p:nvPr>
        </p:nvSpPr>
        <p:spPr/>
        <p:txBody>
          <a:bodyPr/>
          <a:lstStyle/>
          <a:p>
            <a:pPr>
              <a:defRPr/>
            </a:pPr>
            <a:endParaRPr lang="en-US" dirty="0"/>
          </a:p>
        </p:txBody>
      </p:sp>
      <p:sp>
        <p:nvSpPr>
          <p:cNvPr id="62518" name="Rectangle 2"/>
          <p:cNvSpPr>
            <a:spLocks noGrp="1" noChangeArrowheads="1"/>
          </p:cNvSpPr>
          <p:nvPr>
            <p:ph type="title" idx="4294967295"/>
          </p:nvPr>
        </p:nvSpPr>
        <p:spPr>
          <a:xfrm>
            <a:off x="8255000" y="2016125"/>
            <a:ext cx="3630613" cy="2921000"/>
          </a:xfrm>
        </p:spPr>
        <p:txBody>
          <a:bodyPr vert="horz" wrap="square" lIns="91440" tIns="45720" rIns="91440" bIns="91440" numCol="1" anchor="b" anchorCtr="0" compatLnSpc="1">
            <a:prstTxWarp prst="textNoShape">
              <a:avLst/>
            </a:prstTxWarp>
          </a:bodyPr>
          <a:lstStyle/>
          <a:p>
            <a:pPr eaLnBrk="1" hangingPunct="1"/>
            <a:r>
              <a:rPr lang="en-US" altLang="zh-CN" sz="3600" b="1" dirty="0">
                <a:solidFill>
                  <a:schemeClr val="accent2"/>
                </a:solidFill>
                <a:latin typeface="Times New Roman" pitchFamily="18" charset="0"/>
                <a:cs typeface="Times New Roman" pitchFamily="18" charset="0"/>
              </a:rPr>
              <a:t> </a:t>
            </a:r>
            <a:r>
              <a:rPr lang="en-US" altLang="zh-CN" b="1" dirty="0" smtClean="0">
                <a:solidFill>
                  <a:srgbClr val="006600"/>
                </a:solidFill>
                <a:latin typeface="Times New Roman" pitchFamily="18" charset="0"/>
                <a:cs typeface="Times New Roman" pitchFamily="18" charset="0"/>
              </a:rPr>
              <a:t>Islanding </a:t>
            </a:r>
            <a:br>
              <a:rPr lang="en-US" altLang="zh-CN" b="1" dirty="0" smtClean="0">
                <a:solidFill>
                  <a:srgbClr val="006600"/>
                </a:solidFill>
                <a:latin typeface="Times New Roman" pitchFamily="18" charset="0"/>
                <a:cs typeface="Times New Roman" pitchFamily="18" charset="0"/>
              </a:rPr>
            </a:br>
            <a:r>
              <a:rPr lang="en-US" altLang="zh-CN" b="1" dirty="0" smtClean="0">
                <a:solidFill>
                  <a:srgbClr val="006600"/>
                </a:solidFill>
                <a:latin typeface="Times New Roman" pitchFamily="18" charset="0"/>
                <a:cs typeface="Times New Roman" pitchFamily="18" charset="0"/>
              </a:rPr>
              <a:t>Detection of</a:t>
            </a:r>
            <a:br>
              <a:rPr lang="en-US" altLang="zh-CN" b="1" dirty="0" smtClean="0">
                <a:solidFill>
                  <a:srgbClr val="006600"/>
                </a:solidFill>
                <a:latin typeface="Times New Roman" pitchFamily="18" charset="0"/>
                <a:cs typeface="Times New Roman" pitchFamily="18" charset="0"/>
              </a:rPr>
            </a:br>
            <a:r>
              <a:rPr lang="en-US" altLang="zh-CN" b="1" dirty="0" smtClean="0">
                <a:solidFill>
                  <a:srgbClr val="006600"/>
                </a:solidFill>
                <a:latin typeface="Times New Roman" pitchFamily="18" charset="0"/>
                <a:cs typeface="Times New Roman" pitchFamily="18" charset="0"/>
              </a:rPr>
              <a:t>  </a:t>
            </a:r>
            <a:r>
              <a:rPr lang="en-US" altLang="zh-CN" b="1" dirty="0">
                <a:solidFill>
                  <a:srgbClr val="006600"/>
                </a:solidFill>
                <a:latin typeface="Times New Roman" pitchFamily="18" charset="0"/>
                <a:cs typeface="Times New Roman" pitchFamily="18" charset="0"/>
              </a:rPr>
              <a:t>Bulk </a:t>
            </a:r>
            <a:r>
              <a:rPr lang="en-US" altLang="zh-CN" b="1" dirty="0" smtClean="0">
                <a:solidFill>
                  <a:srgbClr val="006600"/>
                </a:solidFill>
                <a:latin typeface="Times New Roman" pitchFamily="18" charset="0"/>
                <a:cs typeface="Times New Roman" pitchFamily="18" charset="0"/>
              </a:rPr>
              <a:t>Grid</a:t>
            </a:r>
            <a:br>
              <a:rPr lang="en-US" altLang="zh-CN" b="1" dirty="0" smtClean="0">
                <a:solidFill>
                  <a:srgbClr val="006600"/>
                </a:solidFill>
                <a:latin typeface="Times New Roman" pitchFamily="18" charset="0"/>
                <a:cs typeface="Times New Roman" pitchFamily="18" charset="0"/>
              </a:rPr>
            </a:br>
            <a:r>
              <a:rPr lang="en-US" altLang="zh-CN" b="1" dirty="0">
                <a:solidFill>
                  <a:srgbClr val="006600"/>
                </a:solidFill>
                <a:latin typeface="Times New Roman" pitchFamily="18" charset="0"/>
                <a:cs typeface="Times New Roman" pitchFamily="18" charset="0"/>
              </a:rPr>
              <a:t>&amp;</a:t>
            </a:r>
            <a:r>
              <a:rPr lang="en-US" altLang="zh-CN" b="1" dirty="0" smtClean="0">
                <a:solidFill>
                  <a:srgbClr val="006600"/>
                </a:solidFill>
                <a:latin typeface="Times New Roman" pitchFamily="18" charset="0"/>
                <a:cs typeface="Times New Roman" pitchFamily="18" charset="0"/>
              </a:rPr>
              <a:t> </a:t>
            </a:r>
            <a:br>
              <a:rPr lang="en-US" altLang="zh-CN" b="1" dirty="0" smtClean="0">
                <a:solidFill>
                  <a:srgbClr val="006600"/>
                </a:solidFill>
                <a:latin typeface="Times New Roman" pitchFamily="18" charset="0"/>
                <a:cs typeface="Times New Roman" pitchFamily="18" charset="0"/>
              </a:rPr>
            </a:br>
            <a:r>
              <a:rPr lang="en-US" altLang="zh-CN" b="1" dirty="0" smtClean="0">
                <a:solidFill>
                  <a:srgbClr val="006600"/>
                </a:solidFill>
                <a:latin typeface="Times New Roman" pitchFamily="18" charset="0"/>
                <a:cs typeface="Times New Roman" pitchFamily="18" charset="0"/>
              </a:rPr>
              <a:t>    Micro </a:t>
            </a:r>
            <a:r>
              <a:rPr lang="en-US" altLang="zh-CN" b="1" dirty="0">
                <a:solidFill>
                  <a:srgbClr val="006600"/>
                </a:solidFill>
                <a:latin typeface="Times New Roman" pitchFamily="18" charset="0"/>
                <a:cs typeface="Times New Roman" pitchFamily="18" charset="0"/>
              </a:rPr>
              <a:t>Grid  </a:t>
            </a:r>
          </a:p>
        </p:txBody>
      </p:sp>
      <p:sp>
        <p:nvSpPr>
          <p:cNvPr id="62519" name="Rectangle 3"/>
          <p:cNvSpPr>
            <a:spLocks noGrp="1" noChangeArrowheads="1"/>
          </p:cNvSpPr>
          <p:nvPr>
            <p:ph type="body" sz="half" idx="4294967295"/>
          </p:nvPr>
        </p:nvSpPr>
        <p:spPr>
          <a:xfrm>
            <a:off x="1447800" y="400050"/>
            <a:ext cx="8229600" cy="533400"/>
          </a:xfrm>
        </p:spPr>
        <p:txBody>
          <a:bodyPr/>
          <a:lstStyle/>
          <a:p>
            <a:pPr marL="273050" indent="-273050"/>
            <a:r>
              <a:rPr lang="en-US" altLang="zh-CN" sz="2900" b="1" u="sng" dirty="0">
                <a:solidFill>
                  <a:srgbClr val="0070C0"/>
                </a:solidFill>
              </a:rPr>
              <a:t>Case 1 (</a:t>
            </a:r>
            <a:r>
              <a:rPr lang="nn-NO" altLang="zh-CN" sz="2900" b="1" u="sng" dirty="0">
                <a:solidFill>
                  <a:srgbClr val="0070C0"/>
                </a:solidFill>
              </a:rPr>
              <a:t>EI   09/18/2007   10:21:23   UTC</a:t>
            </a:r>
            <a:r>
              <a:rPr lang="en-US" altLang="zh-CN" sz="2900" b="1" u="sng" dirty="0">
                <a:solidFill>
                  <a:srgbClr val="0070C0"/>
                </a:solidFill>
              </a:rPr>
              <a:t>)</a:t>
            </a:r>
          </a:p>
          <a:p>
            <a:pPr marL="273050" indent="-273050"/>
            <a:endParaRPr lang="en-US" altLang="zh-CN" sz="2900" dirty="0"/>
          </a:p>
        </p:txBody>
      </p:sp>
      <p:pic>
        <p:nvPicPr>
          <p:cNvPr id="62520" name="Picture 14" descr="C:\Documents and Settings\zhenzhi\Desktop\Islanding papers\Programming\PICs\TIFF\20100601Frequency.png"/>
          <p:cNvPicPr>
            <a:picLocks noChangeAspect="1" noChangeArrowheads="1"/>
          </p:cNvPicPr>
          <p:nvPr/>
        </p:nvPicPr>
        <p:blipFill>
          <a:blip r:embed="rId2"/>
          <a:srcRect l="5934" t="4597" r="8015" b="1917"/>
          <a:stretch>
            <a:fillRect/>
          </a:stretch>
        </p:blipFill>
        <p:spPr bwMode="auto">
          <a:xfrm>
            <a:off x="1752600" y="4100689"/>
            <a:ext cx="3368675" cy="2362200"/>
          </a:xfrm>
          <a:prstGeom prst="rect">
            <a:avLst/>
          </a:prstGeom>
          <a:noFill/>
          <a:ln w="9525">
            <a:noFill/>
            <a:miter lim="800000"/>
            <a:headEnd/>
            <a:tailEnd/>
          </a:ln>
        </p:spPr>
      </p:pic>
      <p:pic>
        <p:nvPicPr>
          <p:cNvPr id="62521" name="Picture 1" descr="20070918EIFrequency"/>
          <p:cNvPicPr>
            <a:picLocks noChangeAspect="1" noChangeArrowheads="1"/>
          </p:cNvPicPr>
          <p:nvPr/>
        </p:nvPicPr>
        <p:blipFill>
          <a:blip r:embed="rId3"/>
          <a:srcRect l="6653" t="5983" r="7997" b="4280"/>
          <a:stretch>
            <a:fillRect/>
          </a:stretch>
        </p:blipFill>
        <p:spPr bwMode="auto">
          <a:xfrm>
            <a:off x="1638300" y="1103665"/>
            <a:ext cx="3352800" cy="2408237"/>
          </a:xfrm>
          <a:prstGeom prst="rect">
            <a:avLst/>
          </a:prstGeom>
          <a:noFill/>
          <a:ln w="9525">
            <a:noFill/>
            <a:miter lim="800000"/>
            <a:headEnd/>
            <a:tailEnd/>
          </a:ln>
        </p:spPr>
      </p:pic>
      <p:pic>
        <p:nvPicPr>
          <p:cNvPr id="62522" name="Picture 2" descr="C:\Documents and Settings\zhenzhi\Desktop\Islanding papers\Programming\PICs\TIFF\20100601Angle.png"/>
          <p:cNvPicPr>
            <a:picLocks noChangeAspect="1" noChangeArrowheads="1"/>
          </p:cNvPicPr>
          <p:nvPr/>
        </p:nvPicPr>
        <p:blipFill>
          <a:blip r:embed="rId4"/>
          <a:srcRect l="5502" t="5289" r="7458" b="2097"/>
          <a:stretch>
            <a:fillRect/>
          </a:stretch>
        </p:blipFill>
        <p:spPr bwMode="auto">
          <a:xfrm>
            <a:off x="4926013" y="4343400"/>
            <a:ext cx="3352800" cy="2209800"/>
          </a:xfrm>
          <a:prstGeom prst="rect">
            <a:avLst/>
          </a:prstGeom>
          <a:noFill/>
          <a:ln w="9525">
            <a:noFill/>
            <a:miter lim="800000"/>
            <a:headEnd/>
            <a:tailEnd/>
          </a:ln>
        </p:spPr>
      </p:pic>
      <p:pic>
        <p:nvPicPr>
          <p:cNvPr id="62523" name="Picture 2" descr="20070918EIAngle"/>
          <p:cNvPicPr>
            <a:picLocks noChangeAspect="1" noChangeArrowheads="1"/>
          </p:cNvPicPr>
          <p:nvPr/>
        </p:nvPicPr>
        <p:blipFill>
          <a:blip r:embed="rId5"/>
          <a:srcRect l="6769" t="5518" r="8344" b="4652"/>
          <a:stretch>
            <a:fillRect/>
          </a:stretch>
        </p:blipFill>
        <p:spPr bwMode="auto">
          <a:xfrm>
            <a:off x="5181600" y="1000125"/>
            <a:ext cx="3302000" cy="2387600"/>
          </a:xfrm>
          <a:prstGeom prst="rect">
            <a:avLst/>
          </a:prstGeom>
          <a:noFill/>
          <a:ln w="9525">
            <a:noFill/>
            <a:miter lim="800000"/>
            <a:headEnd/>
            <a:tailEnd/>
          </a:ln>
        </p:spPr>
      </p:pic>
      <p:sp>
        <p:nvSpPr>
          <p:cNvPr id="62524" name="Rectangle 3"/>
          <p:cNvSpPr txBox="1">
            <a:spLocks noChangeArrowheads="1"/>
          </p:cNvSpPr>
          <p:nvPr/>
        </p:nvSpPr>
        <p:spPr bwMode="auto">
          <a:xfrm>
            <a:off x="1752600" y="3810000"/>
            <a:ext cx="8229600" cy="533400"/>
          </a:xfrm>
          <a:prstGeom prst="rect">
            <a:avLst/>
          </a:prstGeom>
          <a:noFill/>
          <a:ln w="9525">
            <a:noFill/>
            <a:miter lim="800000"/>
            <a:headEnd/>
            <a:tailEnd/>
          </a:ln>
        </p:spPr>
        <p:txBody>
          <a:bodyPr/>
          <a:lstStyle/>
          <a:p>
            <a:pPr marL="273050" indent="-273050">
              <a:spcBef>
                <a:spcPts val="575"/>
              </a:spcBef>
              <a:buClr>
                <a:schemeClr val="accent1"/>
              </a:buClr>
              <a:buSzPct val="85000"/>
              <a:buFont typeface="Wingdings 2" pitchFamily="18" charset="2"/>
              <a:buChar char=""/>
            </a:pPr>
            <a:r>
              <a:rPr lang="en-US" altLang="zh-CN" sz="2400" b="1" u="sng">
                <a:solidFill>
                  <a:srgbClr val="0070C0"/>
                </a:solidFill>
                <a:latin typeface="Perpetua" pitchFamily="18" charset="0"/>
              </a:rPr>
              <a:t>Case 2 (WECC   06/01/2010   23:37:32   UTC)</a:t>
            </a:r>
          </a:p>
          <a:p>
            <a:pPr marL="273050" indent="-273050">
              <a:spcBef>
                <a:spcPts val="575"/>
              </a:spcBef>
              <a:buClr>
                <a:schemeClr val="accent1"/>
              </a:buClr>
              <a:buSzPct val="85000"/>
              <a:buFont typeface="Wingdings 2" pitchFamily="18" charset="2"/>
              <a:buChar char=""/>
            </a:pPr>
            <a:endParaRPr lang="en-US" altLang="zh-CN" sz="2400">
              <a:latin typeface="Perpetua" pitchFamily="18" charset="0"/>
            </a:endParaRPr>
          </a:p>
        </p:txBody>
      </p:sp>
      <p:pic>
        <p:nvPicPr>
          <p:cNvPr id="62562" name="Picture 4" descr="2"/>
          <p:cNvPicPr>
            <a:picLocks noChangeAspect="1" noChangeArrowheads="1" noCrop="1"/>
          </p:cNvPicPr>
          <p:nvPr/>
        </p:nvPicPr>
        <p:blipFill>
          <a:blip r:embed="rId6"/>
          <a:srcRect/>
          <a:stretch>
            <a:fillRect/>
          </a:stretch>
        </p:blipFill>
        <p:spPr bwMode="auto">
          <a:xfrm>
            <a:off x="9906000" y="6591300"/>
            <a:ext cx="762000" cy="266700"/>
          </a:xfrm>
          <a:prstGeom prst="rect">
            <a:avLst/>
          </a:prstGeom>
          <a:noFill/>
          <a:ln w="9525">
            <a:noFill/>
            <a:miter lim="800000"/>
            <a:headEnd/>
            <a:tailEnd/>
          </a:ln>
        </p:spPr>
      </p:pic>
      <p:sp>
        <p:nvSpPr>
          <p:cNvPr id="24" name="圆角矩形 23"/>
          <p:cNvSpPr/>
          <p:nvPr/>
        </p:nvSpPr>
        <p:spPr>
          <a:xfrm>
            <a:off x="2292350" y="2498725"/>
            <a:ext cx="8382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500" b="1" dirty="0"/>
              <a:t>Fig. 1</a:t>
            </a:r>
            <a:endParaRPr lang="zh-CN" altLang="en-US" sz="1500" b="1" dirty="0"/>
          </a:p>
        </p:txBody>
      </p:sp>
      <p:sp>
        <p:nvSpPr>
          <p:cNvPr id="26" name="圆角矩形 25"/>
          <p:cNvSpPr/>
          <p:nvPr/>
        </p:nvSpPr>
        <p:spPr>
          <a:xfrm>
            <a:off x="5867400" y="2447925"/>
            <a:ext cx="8382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500" b="1" dirty="0"/>
              <a:t>Fig. 2</a:t>
            </a:r>
            <a:endParaRPr lang="zh-CN" altLang="en-US" sz="1500" b="1" dirty="0"/>
          </a:p>
        </p:txBody>
      </p:sp>
      <p:sp>
        <p:nvSpPr>
          <p:cNvPr id="27" name="圆角矩形 26"/>
          <p:cNvSpPr/>
          <p:nvPr/>
        </p:nvSpPr>
        <p:spPr>
          <a:xfrm>
            <a:off x="3086234" y="5614811"/>
            <a:ext cx="8382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500" b="1" dirty="0"/>
              <a:t>Fig. 3</a:t>
            </a:r>
            <a:endParaRPr lang="zh-CN" altLang="en-US" sz="1500" b="1" dirty="0"/>
          </a:p>
        </p:txBody>
      </p:sp>
      <p:sp>
        <p:nvSpPr>
          <p:cNvPr id="28" name="圆角矩形 27"/>
          <p:cNvSpPr/>
          <p:nvPr/>
        </p:nvSpPr>
        <p:spPr>
          <a:xfrm>
            <a:off x="6232612" y="5600700"/>
            <a:ext cx="8382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500" b="1" dirty="0"/>
              <a:t>Fig. 4</a:t>
            </a:r>
            <a:endParaRPr lang="zh-CN" altLang="en-US" sz="1500" b="1" dirty="0"/>
          </a:p>
        </p:txBody>
      </p:sp>
    </p:spTree>
    <p:extLst>
      <p:ext uri="{BB962C8B-B14F-4D97-AF65-F5344CB8AC3E}">
        <p14:creationId xmlns:p14="http://schemas.microsoft.com/office/powerpoint/2010/main" val="40218064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7413" r="6898"/>
          <a:stretch/>
        </p:blipFill>
        <p:spPr>
          <a:xfrm>
            <a:off x="914400" y="2163355"/>
            <a:ext cx="10470656" cy="4267200"/>
          </a:xfrm>
          <a:prstGeom prst="rect">
            <a:avLst/>
          </a:prstGeom>
        </p:spPr>
      </p:pic>
      <p:sp>
        <p:nvSpPr>
          <p:cNvPr id="9" name="标题 1"/>
          <p:cNvSpPr txBox="1">
            <a:spLocks/>
          </p:cNvSpPr>
          <p:nvPr/>
        </p:nvSpPr>
        <p:spPr>
          <a:xfrm>
            <a:off x="2475835" y="1597053"/>
            <a:ext cx="3810000" cy="762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tx1"/>
                </a:solidFill>
                <a:latin typeface="+mj-lt"/>
                <a:ea typeface="+mj-ea"/>
                <a:cs typeface="+mj-cs"/>
              </a:defRPr>
            </a:lvl1pPr>
          </a:lstStyle>
          <a:p>
            <a:r>
              <a:rPr lang="en-US" altLang="zh-CN" sz="2000" b="1" dirty="0">
                <a:latin typeface="Arial Unicode MS" pitchFamily="34" charset="-122"/>
                <a:ea typeface="Arial Unicode MS" pitchFamily="34" charset="-122"/>
                <a:cs typeface="Arial Unicode MS" pitchFamily="34" charset="-122"/>
              </a:rPr>
              <a:t>Grid </a:t>
            </a:r>
            <a:r>
              <a:rPr lang="en-US" altLang="zh-CN" sz="2000" b="1" dirty="0">
                <a:latin typeface="Arial Unicode MS" pitchFamily="34" charset="-122"/>
                <a:ea typeface="Arial Unicode MS" pitchFamily="34" charset="-122"/>
                <a:cs typeface="Arial Unicode MS" pitchFamily="34" charset="-122"/>
                <a:sym typeface="Wingdings" pitchFamily="2" charset="2"/>
              </a:rPr>
              <a:t></a:t>
            </a:r>
            <a:r>
              <a:rPr lang="en-US" altLang="zh-CN" sz="2000" b="1" dirty="0">
                <a:latin typeface="Arial Unicode MS" pitchFamily="34" charset="-122"/>
                <a:ea typeface="Arial Unicode MS" pitchFamily="34" charset="-122"/>
                <a:cs typeface="Arial Unicode MS" pitchFamily="34" charset="-122"/>
              </a:rPr>
              <a:t> UPS </a:t>
            </a:r>
            <a:r>
              <a:rPr lang="en-US" altLang="zh-CN" sz="2000" b="1" dirty="0">
                <a:latin typeface="Arial Unicode MS" pitchFamily="34" charset="-122"/>
                <a:ea typeface="Arial Unicode MS" pitchFamily="34" charset="-122"/>
                <a:cs typeface="Arial Unicode MS" pitchFamily="34" charset="-122"/>
                <a:sym typeface="Wingdings" pitchFamily="2" charset="2"/>
              </a:rPr>
              <a:t></a:t>
            </a:r>
            <a:r>
              <a:rPr lang="en-US" altLang="zh-CN" sz="2000" b="1" dirty="0">
                <a:latin typeface="Arial Unicode MS" pitchFamily="34" charset="-122"/>
                <a:ea typeface="Arial Unicode MS" pitchFamily="34" charset="-122"/>
                <a:cs typeface="Arial Unicode MS" pitchFamily="34" charset="-122"/>
              </a:rPr>
              <a:t> Grid  Detected</a:t>
            </a:r>
            <a:endParaRPr lang="zh-CN" altLang="en-US" sz="2000" b="1" dirty="0">
              <a:latin typeface="Arial Unicode MS" pitchFamily="34" charset="-122"/>
              <a:ea typeface="Arial Unicode MS" pitchFamily="34" charset="-122"/>
              <a:cs typeface="Arial Unicode MS" pitchFamily="34" charset="-122"/>
            </a:endParaRPr>
          </a:p>
        </p:txBody>
      </p:sp>
      <p:grpSp>
        <p:nvGrpSpPr>
          <p:cNvPr id="10" name="组合 9"/>
          <p:cNvGrpSpPr/>
          <p:nvPr/>
        </p:nvGrpSpPr>
        <p:grpSpPr>
          <a:xfrm>
            <a:off x="6301075" y="1864368"/>
            <a:ext cx="3096344" cy="690385"/>
            <a:chOff x="611560" y="4426157"/>
            <a:chExt cx="3096344" cy="690385"/>
          </a:xfrm>
        </p:grpSpPr>
        <p:cxnSp>
          <p:nvCxnSpPr>
            <p:cNvPr id="11" name="直接箭头连接符 10"/>
            <p:cNvCxnSpPr/>
            <p:nvPr/>
          </p:nvCxnSpPr>
          <p:spPr>
            <a:xfrm flipH="1">
              <a:off x="611560" y="4725144"/>
              <a:ext cx="360040" cy="39139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925624" y="4426157"/>
              <a:ext cx="2782280" cy="369332"/>
            </a:xfrm>
            <a:prstGeom prst="rect">
              <a:avLst/>
            </a:prstGeom>
            <a:noFill/>
          </p:spPr>
          <p:txBody>
            <a:bodyPr wrap="square" rtlCol="0">
              <a:spAutoFit/>
            </a:bodyPr>
            <a:lstStyle/>
            <a:p>
              <a:r>
                <a:rPr lang="en-US" altLang="zh-CN" b="1" dirty="0" smtClean="0">
                  <a:latin typeface="Arial Unicode MS" pitchFamily="34" charset="-122"/>
                  <a:ea typeface="Arial Unicode MS" pitchFamily="34" charset="-122"/>
                  <a:cs typeface="Arial Unicode MS" pitchFamily="34" charset="-122"/>
                </a:rPr>
                <a:t>On UPS</a:t>
              </a:r>
              <a:endParaRPr lang="zh-CN" altLang="en-US" b="1" dirty="0">
                <a:latin typeface="Arial Unicode MS" pitchFamily="34" charset="-122"/>
                <a:ea typeface="Arial Unicode MS" pitchFamily="34" charset="-122"/>
                <a:cs typeface="Arial Unicode MS" pitchFamily="34" charset="-122"/>
              </a:endParaRPr>
            </a:p>
          </p:txBody>
        </p:sp>
      </p:grpSp>
      <p:sp>
        <p:nvSpPr>
          <p:cNvPr id="14" name="Rectangle 2"/>
          <p:cNvSpPr txBox="1">
            <a:spLocks noChangeArrowheads="1"/>
          </p:cNvSpPr>
          <p:nvPr/>
        </p:nvSpPr>
        <p:spPr bwMode="auto">
          <a:xfrm>
            <a:off x="913735" y="-176068"/>
            <a:ext cx="10744200" cy="1173162"/>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altLang="zh-CN" sz="3600" b="1" dirty="0">
                <a:solidFill>
                  <a:srgbClr val="C00000"/>
                </a:solidFill>
                <a:latin typeface="Times New Roman" pitchFamily="18" charset="0"/>
                <a:cs typeface="Times New Roman" pitchFamily="18" charset="0"/>
              </a:rPr>
              <a:t>Off Grid Detection for </a:t>
            </a:r>
            <a:r>
              <a:rPr lang="en-US" altLang="zh-CN" sz="3600" b="1" dirty="0" smtClean="0">
                <a:solidFill>
                  <a:srgbClr val="C00000"/>
                </a:solidFill>
                <a:latin typeface="Times New Roman" pitchFamily="18" charset="0"/>
                <a:cs typeface="Times New Roman" pitchFamily="18" charset="0"/>
              </a:rPr>
              <a:t>Hospitals </a:t>
            </a:r>
            <a:r>
              <a:rPr lang="en-US" altLang="zh-CN" sz="3600" b="1" dirty="0">
                <a:solidFill>
                  <a:srgbClr val="C00000"/>
                </a:solidFill>
                <a:latin typeface="Times New Roman" pitchFamily="18" charset="0"/>
                <a:cs typeface="Times New Roman" pitchFamily="18" charset="0"/>
              </a:rPr>
              <a:t>and Data Centers</a:t>
            </a:r>
          </a:p>
        </p:txBody>
      </p:sp>
    </p:spTree>
    <p:extLst>
      <p:ext uri="{BB962C8B-B14F-4D97-AF65-F5344CB8AC3E}">
        <p14:creationId xmlns:p14="http://schemas.microsoft.com/office/powerpoint/2010/main" val="1449133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4"/>
          <p:cNvSpPr>
            <a:spLocks noGrp="1"/>
          </p:cNvSpPr>
          <p:nvPr>
            <p:ph type="sldNum" sz="quarter" idx="4294967295"/>
          </p:nvPr>
        </p:nvSpPr>
        <p:spPr/>
        <p:txBody>
          <a:bodyPr/>
          <a:lstStyle/>
          <a:p>
            <a:endParaRPr lang="en-US" altLang="zh-CN" dirty="0"/>
          </a:p>
        </p:txBody>
      </p:sp>
      <p:sp>
        <p:nvSpPr>
          <p:cNvPr id="305154" name="Rectangle 2"/>
          <p:cNvSpPr>
            <a:spLocks noGrp="1" noChangeArrowheads="1"/>
          </p:cNvSpPr>
          <p:nvPr>
            <p:ph type="title"/>
          </p:nvPr>
        </p:nvSpPr>
        <p:spPr>
          <a:xfrm>
            <a:off x="609601" y="606261"/>
            <a:ext cx="10972800" cy="685800"/>
          </a:xfrm>
        </p:spPr>
        <p:txBody>
          <a:bodyPr>
            <a:normAutofit fontScale="90000"/>
          </a:bodyPr>
          <a:lstStyle/>
          <a:p>
            <a:r>
              <a:rPr lang="en-US" sz="4000" b="1" dirty="0">
                <a:solidFill>
                  <a:srgbClr val="006600"/>
                </a:solidFill>
                <a:latin typeface="+mn-lt"/>
              </a:rPr>
              <a:t>Line Trip </a:t>
            </a:r>
            <a:r>
              <a:rPr lang="en-US" sz="4000" b="1" dirty="0" smtClean="0">
                <a:solidFill>
                  <a:srgbClr val="006600"/>
                </a:solidFill>
                <a:latin typeface="+mn-lt"/>
              </a:rPr>
              <a:t>Detection </a:t>
            </a:r>
            <a:r>
              <a:rPr lang="en-US" sz="4000" b="1" dirty="0">
                <a:solidFill>
                  <a:srgbClr val="006600"/>
                </a:solidFill>
                <a:latin typeface="+mn-lt"/>
              </a:rPr>
              <a:t>and Location </a:t>
            </a:r>
            <a:r>
              <a:rPr lang="en-US" sz="4000" b="1" dirty="0">
                <a:solidFill>
                  <a:srgbClr val="C00000"/>
                </a:solidFill>
                <a:latin typeface="+mn-lt"/>
              </a:rPr>
              <a:t/>
            </a:r>
            <a:br>
              <a:rPr lang="en-US" sz="4000" b="1" dirty="0">
                <a:solidFill>
                  <a:srgbClr val="C00000"/>
                </a:solidFill>
                <a:latin typeface="+mn-lt"/>
              </a:rPr>
            </a:br>
            <a:endParaRPr lang="en-US" sz="4000" b="1" dirty="0">
              <a:solidFill>
                <a:srgbClr val="C00000"/>
              </a:solidFill>
              <a:latin typeface="+mn-lt"/>
            </a:endParaRPr>
          </a:p>
        </p:txBody>
      </p:sp>
      <p:sp>
        <p:nvSpPr>
          <p:cNvPr id="305156" name="AutoShape 4"/>
          <p:cNvSpPr>
            <a:spLocks noChangeArrowheads="1"/>
          </p:cNvSpPr>
          <p:nvPr/>
        </p:nvSpPr>
        <p:spPr bwMode="auto">
          <a:xfrm>
            <a:off x="1847850" y="4868863"/>
            <a:ext cx="863600" cy="476250"/>
          </a:xfrm>
          <a:prstGeom prst="flowChartProcess">
            <a:avLst/>
          </a:prstGeom>
          <a:noFill/>
          <a:ln w="1905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t>Raw angle</a:t>
            </a:r>
          </a:p>
        </p:txBody>
      </p:sp>
      <p:sp>
        <p:nvSpPr>
          <p:cNvPr id="305157" name="AutoShape 5"/>
          <p:cNvSpPr>
            <a:spLocks noChangeArrowheads="1"/>
          </p:cNvSpPr>
          <p:nvPr/>
        </p:nvSpPr>
        <p:spPr bwMode="auto">
          <a:xfrm>
            <a:off x="3216275" y="4868863"/>
            <a:ext cx="863600" cy="476250"/>
          </a:xfrm>
          <a:prstGeom prst="flowChartProcess">
            <a:avLst/>
          </a:prstGeom>
          <a:noFill/>
          <a:ln w="1905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t>Unwrap angle</a:t>
            </a:r>
          </a:p>
        </p:txBody>
      </p:sp>
      <p:sp>
        <p:nvSpPr>
          <p:cNvPr id="305158" name="AutoShape 6"/>
          <p:cNvSpPr>
            <a:spLocks noChangeArrowheads="1"/>
          </p:cNvSpPr>
          <p:nvPr/>
        </p:nvSpPr>
        <p:spPr bwMode="auto">
          <a:xfrm>
            <a:off x="4583113" y="4868863"/>
            <a:ext cx="863600" cy="476250"/>
          </a:xfrm>
          <a:prstGeom prst="flowChartProcess">
            <a:avLst/>
          </a:prstGeom>
          <a:noFill/>
          <a:ln w="1905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t>LP filter (mean)</a:t>
            </a:r>
          </a:p>
        </p:txBody>
      </p:sp>
      <p:cxnSp>
        <p:nvCxnSpPr>
          <p:cNvPr id="305159" name="AutoShape 7"/>
          <p:cNvCxnSpPr>
            <a:cxnSpLocks noChangeShapeType="1"/>
            <a:stCxn id="305157" idx="2"/>
            <a:endCxn id="305160" idx="4"/>
          </p:cNvCxnSpPr>
          <p:nvPr/>
        </p:nvCxnSpPr>
        <p:spPr bwMode="auto">
          <a:xfrm rot="5400000" flipH="1" flipV="1">
            <a:off x="4823619" y="4117182"/>
            <a:ext cx="61913" cy="2413000"/>
          </a:xfrm>
          <a:prstGeom prst="bentConnector3">
            <a:avLst>
              <a:gd name="adj1" fmla="val -353847"/>
            </a:avLst>
          </a:prstGeom>
          <a:noFill/>
          <a:ln w="19050" cap="sq">
            <a:solidFill>
              <a:schemeClr val="tx1"/>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5160" name="Oval 8"/>
          <p:cNvSpPr>
            <a:spLocks noChangeArrowheads="1"/>
          </p:cNvSpPr>
          <p:nvPr/>
        </p:nvSpPr>
        <p:spPr bwMode="auto">
          <a:xfrm>
            <a:off x="5880101" y="4921250"/>
            <a:ext cx="360363" cy="361950"/>
          </a:xfrm>
          <a:prstGeom prst="ellipse">
            <a:avLst/>
          </a:prstGeom>
          <a:noFill/>
          <a:ln w="19050" cap="sq">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5161" name="AutoShape 9"/>
          <p:cNvSpPr>
            <a:spLocks noChangeArrowheads="1"/>
          </p:cNvSpPr>
          <p:nvPr/>
        </p:nvSpPr>
        <p:spPr bwMode="auto">
          <a:xfrm>
            <a:off x="8040688" y="4868863"/>
            <a:ext cx="1008062" cy="476250"/>
          </a:xfrm>
          <a:prstGeom prst="flowChartProcess">
            <a:avLst/>
          </a:prstGeom>
          <a:noFill/>
          <a:ln w="1905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t>Peak detection</a:t>
            </a:r>
          </a:p>
        </p:txBody>
      </p:sp>
      <p:sp>
        <p:nvSpPr>
          <p:cNvPr id="305162" name="AutoShape 10"/>
          <p:cNvSpPr>
            <a:spLocks noChangeArrowheads="1"/>
          </p:cNvSpPr>
          <p:nvPr/>
        </p:nvSpPr>
        <p:spPr bwMode="auto">
          <a:xfrm>
            <a:off x="9517063" y="4868863"/>
            <a:ext cx="1008062" cy="476250"/>
          </a:xfrm>
          <a:prstGeom prst="flowChartProcess">
            <a:avLst/>
          </a:prstGeom>
          <a:noFill/>
          <a:ln w="1905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t>Trigger report</a:t>
            </a:r>
          </a:p>
        </p:txBody>
      </p:sp>
      <p:cxnSp>
        <p:nvCxnSpPr>
          <p:cNvPr id="305163" name="AutoShape 11"/>
          <p:cNvCxnSpPr>
            <a:cxnSpLocks noChangeShapeType="1"/>
            <a:stCxn id="305156" idx="3"/>
            <a:endCxn id="305157" idx="1"/>
          </p:cNvCxnSpPr>
          <p:nvPr/>
        </p:nvCxnSpPr>
        <p:spPr bwMode="auto">
          <a:xfrm>
            <a:off x="2720976" y="5106988"/>
            <a:ext cx="485775" cy="0"/>
          </a:xfrm>
          <a:prstGeom prst="straightConnector1">
            <a:avLst/>
          </a:prstGeom>
          <a:noFill/>
          <a:ln w="1905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5164" name="AutoShape 12"/>
          <p:cNvCxnSpPr>
            <a:cxnSpLocks noChangeShapeType="1"/>
            <a:stCxn id="305157" idx="3"/>
            <a:endCxn id="305158" idx="1"/>
          </p:cNvCxnSpPr>
          <p:nvPr/>
        </p:nvCxnSpPr>
        <p:spPr bwMode="auto">
          <a:xfrm>
            <a:off x="4089400" y="5106988"/>
            <a:ext cx="484188" cy="0"/>
          </a:xfrm>
          <a:prstGeom prst="straightConnector1">
            <a:avLst/>
          </a:prstGeom>
          <a:noFill/>
          <a:ln w="1905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5165" name="AutoShape 13"/>
          <p:cNvCxnSpPr>
            <a:cxnSpLocks noChangeShapeType="1"/>
            <a:stCxn id="305158" idx="3"/>
            <a:endCxn id="305160" idx="2"/>
          </p:cNvCxnSpPr>
          <p:nvPr/>
        </p:nvCxnSpPr>
        <p:spPr bwMode="auto">
          <a:xfrm flipV="1">
            <a:off x="5456239" y="5102226"/>
            <a:ext cx="414337" cy="4763"/>
          </a:xfrm>
          <a:prstGeom prst="straightConnector1">
            <a:avLst/>
          </a:prstGeom>
          <a:noFill/>
          <a:ln w="1905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5167" name="AutoShape 15"/>
          <p:cNvCxnSpPr>
            <a:cxnSpLocks noChangeShapeType="1"/>
            <a:stCxn id="305161" idx="3"/>
            <a:endCxn id="305162" idx="1"/>
          </p:cNvCxnSpPr>
          <p:nvPr/>
        </p:nvCxnSpPr>
        <p:spPr bwMode="auto">
          <a:xfrm>
            <a:off x="9058276" y="5106988"/>
            <a:ext cx="449263" cy="0"/>
          </a:xfrm>
          <a:prstGeom prst="straightConnector1">
            <a:avLst/>
          </a:prstGeom>
          <a:noFill/>
          <a:ln w="1905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5168" name="Text Box 16"/>
          <p:cNvSpPr txBox="1">
            <a:spLocks noChangeArrowheads="1"/>
          </p:cNvSpPr>
          <p:nvPr/>
        </p:nvSpPr>
        <p:spPr bwMode="auto">
          <a:xfrm>
            <a:off x="5735639" y="5229225"/>
            <a:ext cx="2889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a:t>
            </a:r>
          </a:p>
        </p:txBody>
      </p:sp>
      <p:sp>
        <p:nvSpPr>
          <p:cNvPr id="305169" name="Text Box 17"/>
          <p:cNvSpPr txBox="1">
            <a:spLocks noChangeArrowheads="1"/>
          </p:cNvSpPr>
          <p:nvPr/>
        </p:nvSpPr>
        <p:spPr bwMode="auto">
          <a:xfrm>
            <a:off x="5664200" y="4652963"/>
            <a:ext cx="2159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a:t>
            </a:r>
          </a:p>
        </p:txBody>
      </p:sp>
      <p:sp>
        <p:nvSpPr>
          <p:cNvPr id="305170" name="AutoShape 18"/>
          <p:cNvSpPr>
            <a:spLocks noChangeArrowheads="1"/>
          </p:cNvSpPr>
          <p:nvPr/>
        </p:nvSpPr>
        <p:spPr bwMode="auto">
          <a:xfrm>
            <a:off x="6673850" y="4783824"/>
            <a:ext cx="863600" cy="646331"/>
          </a:xfrm>
          <a:prstGeom prst="flowChartProcess">
            <a:avLst/>
          </a:prstGeom>
          <a:noFill/>
          <a:ln w="1905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sz="1200" b="1"/>
              <a:t>LP filter (median)</a:t>
            </a:r>
          </a:p>
        </p:txBody>
      </p:sp>
      <p:cxnSp>
        <p:nvCxnSpPr>
          <p:cNvPr id="305171" name="AutoShape 19"/>
          <p:cNvCxnSpPr>
            <a:cxnSpLocks noChangeShapeType="1"/>
            <a:stCxn id="305160" idx="6"/>
            <a:endCxn id="305170" idx="1"/>
          </p:cNvCxnSpPr>
          <p:nvPr/>
        </p:nvCxnSpPr>
        <p:spPr bwMode="auto">
          <a:xfrm>
            <a:off x="6249989" y="5102226"/>
            <a:ext cx="414337" cy="4763"/>
          </a:xfrm>
          <a:prstGeom prst="straightConnector1">
            <a:avLst/>
          </a:prstGeom>
          <a:noFill/>
          <a:ln w="1905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5172" name="AutoShape 20"/>
          <p:cNvCxnSpPr>
            <a:cxnSpLocks noChangeShapeType="1"/>
            <a:stCxn id="305170" idx="3"/>
            <a:endCxn id="305161" idx="1"/>
          </p:cNvCxnSpPr>
          <p:nvPr/>
        </p:nvCxnSpPr>
        <p:spPr bwMode="auto">
          <a:xfrm>
            <a:off x="7546975" y="5106988"/>
            <a:ext cx="484188" cy="0"/>
          </a:xfrm>
          <a:prstGeom prst="straightConnector1">
            <a:avLst/>
          </a:prstGeom>
          <a:noFill/>
          <a:ln w="1905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05173"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2" y="1599128"/>
            <a:ext cx="3597804" cy="2529168"/>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5174"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1239" y="1560348"/>
            <a:ext cx="3684842" cy="2588668"/>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5175"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4283" y="1562161"/>
            <a:ext cx="3588155" cy="2524292"/>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5176" name="Line 24"/>
          <p:cNvSpPr>
            <a:spLocks noChangeShapeType="1"/>
          </p:cNvSpPr>
          <p:nvPr/>
        </p:nvSpPr>
        <p:spPr bwMode="auto">
          <a:xfrm flipH="1" flipV="1">
            <a:off x="6383338" y="4292601"/>
            <a:ext cx="0" cy="576263"/>
          </a:xfrm>
          <a:prstGeom prst="line">
            <a:avLst/>
          </a:prstGeom>
          <a:noFill/>
          <a:ln w="38100" cap="sq">
            <a:solidFill>
              <a:schemeClr val="tx1"/>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5177" name="Line 25"/>
          <p:cNvSpPr>
            <a:spLocks noChangeShapeType="1"/>
          </p:cNvSpPr>
          <p:nvPr/>
        </p:nvSpPr>
        <p:spPr bwMode="auto">
          <a:xfrm flipV="1">
            <a:off x="7824788" y="4292601"/>
            <a:ext cx="792162" cy="576263"/>
          </a:xfrm>
          <a:prstGeom prst="line">
            <a:avLst/>
          </a:prstGeom>
          <a:noFill/>
          <a:ln w="38100" cap="sq">
            <a:solidFill>
              <a:schemeClr val="tx1"/>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5178" name="Line 26"/>
          <p:cNvSpPr>
            <a:spLocks noChangeShapeType="1"/>
          </p:cNvSpPr>
          <p:nvPr/>
        </p:nvSpPr>
        <p:spPr bwMode="auto">
          <a:xfrm flipH="1" flipV="1">
            <a:off x="3359150" y="4221163"/>
            <a:ext cx="865188" cy="647700"/>
          </a:xfrm>
          <a:prstGeom prst="line">
            <a:avLst/>
          </a:prstGeom>
          <a:noFill/>
          <a:ln w="38100" cap="sq">
            <a:solidFill>
              <a:schemeClr val="tx1"/>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6457304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0517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517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5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76" grpId="0" animBg="1"/>
      <p:bldP spid="305177" grpId="0" animBg="1"/>
      <p:bldP spid="30517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p:cNvSpPr>
            <a:spLocks noGrp="1"/>
          </p:cNvSpPr>
          <p:nvPr>
            <p:ph type="sldNum" sz="quarter" idx="4294967295"/>
          </p:nvPr>
        </p:nvSpPr>
        <p:spPr/>
        <p:txBody>
          <a:bodyPr/>
          <a:lstStyle/>
          <a:p>
            <a:pPr>
              <a:defRPr/>
            </a:pPr>
            <a:fld id="{1EABC612-7381-4B1B-8B0B-BA86A9702705}" type="slidenum">
              <a:rPr lang="en-US"/>
              <a:pPr>
                <a:defRPr/>
              </a:pPr>
              <a:t>17</a:t>
            </a:fld>
            <a:endParaRPr lang="en-US"/>
          </a:p>
        </p:txBody>
      </p:sp>
      <p:sp>
        <p:nvSpPr>
          <p:cNvPr id="133129" name="TextBox 2"/>
          <p:cNvSpPr txBox="1">
            <a:spLocks noChangeArrowheads="1"/>
          </p:cNvSpPr>
          <p:nvPr/>
        </p:nvSpPr>
        <p:spPr bwMode="auto">
          <a:xfrm>
            <a:off x="1594733" y="385849"/>
            <a:ext cx="8915400" cy="584775"/>
          </a:xfrm>
          <a:prstGeom prst="rect">
            <a:avLst/>
          </a:prstGeom>
          <a:noFill/>
          <a:ln w="9525">
            <a:noFill/>
            <a:miter lim="800000"/>
            <a:headEnd/>
            <a:tailEnd/>
          </a:ln>
        </p:spPr>
        <p:txBody>
          <a:bodyPr wrap="square">
            <a:spAutoFit/>
          </a:bodyPr>
          <a:lstStyle/>
          <a:p>
            <a:pPr algn="ctr"/>
            <a:r>
              <a:rPr lang="en-US" sz="3200" b="1" dirty="0" smtClean="0">
                <a:solidFill>
                  <a:srgbClr val="006600"/>
                </a:solidFill>
                <a:ea typeface="宋体" pitchFamily="2" charset="-122"/>
                <a:cs typeface="Times New Roman" pitchFamily="18" charset="0"/>
              </a:rPr>
              <a:t>Angle Stability </a:t>
            </a:r>
            <a:r>
              <a:rPr lang="en-US" sz="3200" b="1" dirty="0" smtClean="0">
                <a:solidFill>
                  <a:srgbClr val="006600"/>
                </a:solidFill>
                <a:ea typeface="宋体" pitchFamily="2" charset="-122"/>
                <a:cs typeface="Times New Roman" pitchFamily="18" charset="0"/>
              </a:rPr>
              <a:t>using Relative Angles  </a:t>
            </a:r>
            <a:endParaRPr lang="en-US" sz="3200" b="1" dirty="0">
              <a:solidFill>
                <a:srgbClr val="006600"/>
              </a:solidFill>
              <a:ea typeface="宋体" pitchFamily="2" charset="-122"/>
              <a:cs typeface="Times New Roman" pitchFamily="18" charset="0"/>
            </a:endParaRPr>
          </a:p>
        </p:txBody>
      </p:sp>
      <p:sp>
        <p:nvSpPr>
          <p:cNvPr id="133130" name="Rectangle 2"/>
          <p:cNvSpPr>
            <a:spLocks noChangeArrowheads="1"/>
          </p:cNvSpPr>
          <p:nvPr/>
        </p:nvSpPr>
        <p:spPr bwMode="auto">
          <a:xfrm>
            <a:off x="1524000" y="-184666"/>
            <a:ext cx="184731" cy="369332"/>
          </a:xfrm>
          <a:prstGeom prst="rect">
            <a:avLst/>
          </a:prstGeom>
          <a:noFill/>
          <a:ln w="9525">
            <a:noFill/>
            <a:miter lim="800000"/>
            <a:headEnd/>
            <a:tailEnd/>
          </a:ln>
        </p:spPr>
        <p:txBody>
          <a:bodyPr wrap="none" anchor="ctr">
            <a:spAutoFit/>
          </a:bodyPr>
          <a:lstStyle/>
          <a:p>
            <a:endParaRPr lang="en-US">
              <a:ea typeface="宋体" pitchFamily="2" charset="-122"/>
            </a:endParaRPr>
          </a:p>
        </p:txBody>
      </p:sp>
      <p:graphicFrame>
        <p:nvGraphicFramePr>
          <p:cNvPr id="133125" name="Object 5"/>
          <p:cNvGraphicFramePr>
            <a:graphicFrameLocks noChangeAspect="1"/>
          </p:cNvGraphicFramePr>
          <p:nvPr/>
        </p:nvGraphicFramePr>
        <p:xfrm>
          <a:off x="3048000" y="1871664"/>
          <a:ext cx="1752600" cy="642937"/>
        </p:xfrm>
        <a:graphic>
          <a:graphicData uri="http://schemas.openxmlformats.org/presentationml/2006/ole">
            <mc:AlternateContent xmlns:mc="http://schemas.openxmlformats.org/markup-compatibility/2006">
              <mc:Choice xmlns:v="urn:schemas-microsoft-com:vml" Requires="v">
                <p:oleObj spid="_x0000_s4262" name="Equation" r:id="rId3" imgW="1218671" imgH="444307" progId="">
                  <p:embed/>
                </p:oleObj>
              </mc:Choice>
              <mc:Fallback>
                <p:oleObj name="Equation" r:id="rId3" imgW="1218671" imgH="444307" progId="">
                  <p:embed/>
                  <p:pic>
                    <p:nvPicPr>
                      <p:cNvPr id="133125"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1871664"/>
                        <a:ext cx="1752600" cy="642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131" name="Rectangle 4"/>
          <p:cNvSpPr>
            <a:spLocks noChangeArrowheads="1"/>
          </p:cNvSpPr>
          <p:nvPr/>
        </p:nvSpPr>
        <p:spPr bwMode="auto">
          <a:xfrm>
            <a:off x="1524000" y="-184666"/>
            <a:ext cx="184731" cy="369332"/>
          </a:xfrm>
          <a:prstGeom prst="rect">
            <a:avLst/>
          </a:prstGeom>
          <a:noFill/>
          <a:ln w="9525">
            <a:noFill/>
            <a:miter lim="800000"/>
            <a:headEnd/>
            <a:tailEnd/>
          </a:ln>
        </p:spPr>
        <p:txBody>
          <a:bodyPr wrap="none" anchor="ctr">
            <a:spAutoFit/>
          </a:bodyPr>
          <a:lstStyle/>
          <a:p>
            <a:endParaRPr lang="en-US">
              <a:ea typeface="宋体" pitchFamily="2" charset="-122"/>
            </a:endParaRPr>
          </a:p>
        </p:txBody>
      </p:sp>
      <p:graphicFrame>
        <p:nvGraphicFramePr>
          <p:cNvPr id="133127" name="Object 7"/>
          <p:cNvGraphicFramePr>
            <a:graphicFrameLocks noChangeAspect="1"/>
          </p:cNvGraphicFramePr>
          <p:nvPr/>
        </p:nvGraphicFramePr>
        <p:xfrm>
          <a:off x="5484814" y="1866900"/>
          <a:ext cx="3735387" cy="685800"/>
        </p:xfrm>
        <a:graphic>
          <a:graphicData uri="http://schemas.openxmlformats.org/presentationml/2006/ole">
            <mc:AlternateContent xmlns:mc="http://schemas.openxmlformats.org/markup-compatibility/2006">
              <mc:Choice xmlns:v="urn:schemas-microsoft-com:vml" Requires="v">
                <p:oleObj spid="_x0000_s4263" name="Equation" r:id="rId5" imgW="2438400" imgH="444500" progId="">
                  <p:embed/>
                </p:oleObj>
              </mc:Choice>
              <mc:Fallback>
                <p:oleObj name="Equation" r:id="rId5" imgW="2438400" imgH="444500" progId="">
                  <p:embed/>
                  <p:pic>
                    <p:nvPicPr>
                      <p:cNvPr id="133127"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4814" y="1866900"/>
                        <a:ext cx="3735387"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132" name="Rectangle 6"/>
          <p:cNvSpPr>
            <a:spLocks noChangeArrowheads="1"/>
          </p:cNvSpPr>
          <p:nvPr/>
        </p:nvSpPr>
        <p:spPr bwMode="auto">
          <a:xfrm>
            <a:off x="1524000" y="-184666"/>
            <a:ext cx="184731" cy="369332"/>
          </a:xfrm>
          <a:prstGeom prst="rect">
            <a:avLst/>
          </a:prstGeom>
          <a:noFill/>
          <a:ln w="9525">
            <a:noFill/>
            <a:miter lim="800000"/>
            <a:headEnd/>
            <a:tailEnd/>
          </a:ln>
        </p:spPr>
        <p:txBody>
          <a:bodyPr wrap="none" anchor="ctr">
            <a:spAutoFit/>
          </a:bodyPr>
          <a:lstStyle/>
          <a:p>
            <a:endParaRPr lang="en-US">
              <a:ea typeface="宋体" pitchFamily="2" charset="-122"/>
            </a:endParaRPr>
          </a:p>
        </p:txBody>
      </p:sp>
      <p:sp>
        <p:nvSpPr>
          <p:cNvPr id="133133" name="Rectangle 8"/>
          <p:cNvSpPr>
            <a:spLocks noChangeArrowheads="1"/>
          </p:cNvSpPr>
          <p:nvPr/>
        </p:nvSpPr>
        <p:spPr bwMode="auto">
          <a:xfrm>
            <a:off x="1524000" y="-184666"/>
            <a:ext cx="184731" cy="369332"/>
          </a:xfrm>
          <a:prstGeom prst="rect">
            <a:avLst/>
          </a:prstGeom>
          <a:noFill/>
          <a:ln w="9525">
            <a:noFill/>
            <a:miter lim="800000"/>
            <a:headEnd/>
            <a:tailEnd/>
          </a:ln>
        </p:spPr>
        <p:txBody>
          <a:bodyPr wrap="none" anchor="ctr">
            <a:spAutoFit/>
          </a:bodyPr>
          <a:lstStyle/>
          <a:p>
            <a:endParaRPr lang="en-US">
              <a:ea typeface="宋体" pitchFamily="2" charset="-122"/>
            </a:endParaRPr>
          </a:p>
        </p:txBody>
      </p:sp>
      <p:pic>
        <p:nvPicPr>
          <p:cNvPr id="133134" name="Picture 11"/>
          <p:cNvPicPr>
            <a:picLocks/>
          </p:cNvPicPr>
          <p:nvPr/>
        </p:nvPicPr>
        <p:blipFill>
          <a:blip r:embed="rId7"/>
          <a:srcRect r="8202"/>
          <a:stretch>
            <a:fillRect/>
          </a:stretch>
        </p:blipFill>
        <p:spPr bwMode="auto">
          <a:xfrm>
            <a:off x="764379" y="2420352"/>
            <a:ext cx="4799014" cy="4071935"/>
          </a:xfrm>
          <a:prstGeom prst="rect">
            <a:avLst/>
          </a:prstGeom>
          <a:noFill/>
          <a:ln w="9525">
            <a:noFill/>
            <a:miter lim="800000"/>
            <a:headEnd/>
            <a:tailEnd/>
          </a:ln>
        </p:spPr>
      </p:pic>
      <p:pic>
        <p:nvPicPr>
          <p:cNvPr id="133135" name="Picture 12"/>
          <p:cNvPicPr>
            <a:picLocks noChangeAspect="1" noChangeArrowheads="1"/>
          </p:cNvPicPr>
          <p:nvPr/>
        </p:nvPicPr>
        <p:blipFill>
          <a:blip r:embed="rId8"/>
          <a:srcRect/>
          <a:stretch>
            <a:fillRect/>
          </a:stretch>
        </p:blipFill>
        <p:spPr bwMode="auto">
          <a:xfrm>
            <a:off x="5788224" y="2599251"/>
            <a:ext cx="5264544" cy="3873910"/>
          </a:xfrm>
          <a:prstGeom prst="rect">
            <a:avLst/>
          </a:prstGeom>
          <a:noFill/>
          <a:ln w="9525">
            <a:noFill/>
            <a:miter lim="800000"/>
            <a:headEnd/>
            <a:tailEnd/>
          </a:ln>
        </p:spPr>
      </p:pic>
      <p:sp>
        <p:nvSpPr>
          <p:cNvPr id="133136" name="Rectangle 13"/>
          <p:cNvSpPr>
            <a:spLocks noChangeArrowheads="1"/>
          </p:cNvSpPr>
          <p:nvPr/>
        </p:nvSpPr>
        <p:spPr bwMode="auto">
          <a:xfrm>
            <a:off x="1722842" y="1086031"/>
            <a:ext cx="10668000" cy="523220"/>
          </a:xfrm>
          <a:prstGeom prst="rect">
            <a:avLst/>
          </a:prstGeom>
          <a:noFill/>
          <a:ln w="9525">
            <a:noFill/>
            <a:miter lim="800000"/>
            <a:headEnd/>
            <a:tailEnd/>
          </a:ln>
        </p:spPr>
        <p:txBody>
          <a:bodyPr wrap="square">
            <a:spAutoFit/>
          </a:bodyPr>
          <a:lstStyle/>
          <a:p>
            <a:r>
              <a:rPr lang="en-US" sz="2800" dirty="0" smtClean="0">
                <a:latin typeface="Times New Roman" pitchFamily="18" charset="0"/>
                <a:ea typeface="宋体" pitchFamily="2" charset="-122"/>
                <a:cs typeface="Times New Roman" pitchFamily="18" charset="0"/>
              </a:rPr>
              <a:t>Center-of-Inertia </a:t>
            </a:r>
            <a:r>
              <a:rPr lang="en-US" sz="2800" dirty="0">
                <a:latin typeface="Times New Roman" pitchFamily="18" charset="0"/>
                <a:ea typeface="宋体" pitchFamily="2" charset="-122"/>
                <a:cs typeface="Times New Roman" pitchFamily="18" charset="0"/>
              </a:rPr>
              <a:t>(COI) </a:t>
            </a:r>
            <a:r>
              <a:rPr lang="en-US" sz="2800" dirty="0" smtClean="0">
                <a:latin typeface="Times New Roman" pitchFamily="18" charset="0"/>
                <a:ea typeface="宋体" pitchFamily="2" charset="-122"/>
                <a:cs typeface="Times New Roman" pitchFamily="18" charset="0"/>
              </a:rPr>
              <a:t>angle vs the rest of the bus angles </a:t>
            </a:r>
            <a:endParaRPr lang="en-US" sz="2800" dirty="0">
              <a:ea typeface="宋体" pitchFamily="2" charset="-122"/>
              <a:cs typeface="Times New Roman" pitchFamily="18" charset="0"/>
            </a:endParaRPr>
          </a:p>
        </p:txBody>
      </p:sp>
      <p:sp>
        <p:nvSpPr>
          <p:cNvPr id="15" name="Right Arrow 14"/>
          <p:cNvSpPr/>
          <p:nvPr/>
        </p:nvSpPr>
        <p:spPr>
          <a:xfrm>
            <a:off x="5029200" y="2133600"/>
            <a:ext cx="304800" cy="1524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8638623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Interconnection Inertia </a:t>
            </a:r>
            <a:r>
              <a:rPr lang="en-US" sz="3200" b="1" dirty="0" smtClean="0"/>
              <a:t>Monitoring</a:t>
            </a:r>
            <a:endParaRPr lang="en-US" sz="3200" b="1" dirty="0"/>
          </a:p>
        </p:txBody>
      </p:sp>
      <p:pic>
        <p:nvPicPr>
          <p:cNvPr id="4" name="Content Placeholder 3"/>
          <p:cNvPicPr>
            <a:picLocks noGrp="1" noChangeAspect="1"/>
          </p:cNvPicPr>
          <p:nvPr>
            <p:ph idx="1"/>
          </p:nvPr>
        </p:nvPicPr>
        <p:blipFill>
          <a:blip r:embed="rId3"/>
          <a:stretch>
            <a:fillRect/>
          </a:stretch>
        </p:blipFill>
        <p:spPr>
          <a:xfrm>
            <a:off x="457200" y="1251155"/>
            <a:ext cx="7620000" cy="4988999"/>
          </a:xfrm>
          <a:prstGeom prst="rect">
            <a:avLst/>
          </a:prstGeom>
        </p:spPr>
      </p:pic>
      <p:sp>
        <p:nvSpPr>
          <p:cNvPr id="5" name="TextBox 4"/>
          <p:cNvSpPr txBox="1"/>
          <p:nvPr/>
        </p:nvSpPr>
        <p:spPr>
          <a:xfrm>
            <a:off x="5488735" y="5029200"/>
            <a:ext cx="633742" cy="369332"/>
          </a:xfrm>
          <a:prstGeom prst="rect">
            <a:avLst/>
          </a:prstGeom>
          <a:noFill/>
        </p:spPr>
        <p:txBody>
          <a:bodyPr wrap="square" rtlCol="0">
            <a:spAutoFit/>
          </a:bodyPr>
          <a:lstStyle/>
          <a:p>
            <a:r>
              <a:rPr lang="en-US" dirty="0" smtClean="0"/>
              <a:t>EI</a:t>
            </a:r>
            <a:endParaRPr lang="en-US" dirty="0"/>
          </a:p>
        </p:txBody>
      </p:sp>
      <p:sp>
        <p:nvSpPr>
          <p:cNvPr id="6" name="TextBox 5"/>
          <p:cNvSpPr txBox="1"/>
          <p:nvPr/>
        </p:nvSpPr>
        <p:spPr>
          <a:xfrm>
            <a:off x="6129245" y="4114800"/>
            <a:ext cx="968721" cy="369332"/>
          </a:xfrm>
          <a:prstGeom prst="rect">
            <a:avLst/>
          </a:prstGeom>
          <a:noFill/>
        </p:spPr>
        <p:txBody>
          <a:bodyPr wrap="square" rtlCol="0">
            <a:spAutoFit/>
          </a:bodyPr>
          <a:lstStyle/>
          <a:p>
            <a:r>
              <a:rPr lang="en-US" dirty="0" smtClean="0"/>
              <a:t>WECC</a:t>
            </a:r>
            <a:endParaRPr lang="en-US" dirty="0"/>
          </a:p>
        </p:txBody>
      </p:sp>
      <p:sp>
        <p:nvSpPr>
          <p:cNvPr id="7" name="TextBox 6"/>
          <p:cNvSpPr txBox="1"/>
          <p:nvPr/>
        </p:nvSpPr>
        <p:spPr>
          <a:xfrm>
            <a:off x="4020056" y="4047810"/>
            <a:ext cx="968721" cy="369332"/>
          </a:xfrm>
          <a:prstGeom prst="rect">
            <a:avLst/>
          </a:prstGeom>
          <a:noFill/>
        </p:spPr>
        <p:txBody>
          <a:bodyPr wrap="square" rtlCol="0">
            <a:spAutoFit/>
          </a:bodyPr>
          <a:lstStyle/>
          <a:p>
            <a:r>
              <a:rPr lang="en-US" dirty="0" smtClean="0"/>
              <a:t>ERCOT</a:t>
            </a:r>
            <a:endParaRPr lang="en-US" dirty="0"/>
          </a:p>
        </p:txBody>
      </p:sp>
      <p:sp>
        <p:nvSpPr>
          <p:cNvPr id="8" name="TextBox 7"/>
          <p:cNvSpPr txBox="1"/>
          <p:nvPr/>
        </p:nvSpPr>
        <p:spPr>
          <a:xfrm>
            <a:off x="3641001" y="1447800"/>
            <a:ext cx="1252397" cy="369332"/>
          </a:xfrm>
          <a:prstGeom prst="rect">
            <a:avLst/>
          </a:prstGeom>
          <a:noFill/>
        </p:spPr>
        <p:txBody>
          <a:bodyPr wrap="square" rtlCol="0">
            <a:spAutoFit/>
          </a:bodyPr>
          <a:lstStyle/>
          <a:p>
            <a:r>
              <a:rPr lang="en-US" dirty="0" smtClean="0"/>
              <a:t>QUEBEC</a:t>
            </a:r>
            <a:endParaRPr lang="en-US" dirty="0"/>
          </a:p>
        </p:txBody>
      </p:sp>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r="3473"/>
          <a:stretch>
            <a:fillRect/>
          </a:stretch>
        </p:blipFill>
        <p:spPr bwMode="auto">
          <a:xfrm>
            <a:off x="5473658" y="1167756"/>
            <a:ext cx="3680363" cy="2844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1"/>
          <p:cNvPicPr>
            <a:picLocks noChangeAspect="1" noChangeArrowheads="1"/>
          </p:cNvPicPr>
          <p:nvPr/>
        </p:nvPicPr>
        <p:blipFill>
          <a:blip r:embed="rId5">
            <a:extLst>
              <a:ext uri="{28A0092B-C50C-407E-A947-70E740481C1C}">
                <a14:useLocalDpi xmlns:a14="http://schemas.microsoft.com/office/drawing/2010/main" val="0"/>
              </a:ext>
            </a:extLst>
          </a:blip>
          <a:srcRect l="6400" t="1328" r="6607"/>
          <a:stretch>
            <a:fillRect/>
          </a:stretch>
        </p:blipFill>
        <p:spPr bwMode="auto">
          <a:xfrm>
            <a:off x="7786366" y="4047810"/>
            <a:ext cx="4008156" cy="258159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9527603" y="2895600"/>
            <a:ext cx="2249334" cy="923330"/>
          </a:xfrm>
          <a:prstGeom prst="rect">
            <a:avLst/>
          </a:prstGeom>
          <a:noFill/>
        </p:spPr>
        <p:txBody>
          <a:bodyPr wrap="none" rtlCol="0">
            <a:spAutoFit/>
          </a:bodyPr>
          <a:lstStyle/>
          <a:p>
            <a:r>
              <a:rPr lang="en-US" i="1" dirty="0" smtClean="0">
                <a:solidFill>
                  <a:srgbClr val="FF0000"/>
                </a:solidFill>
                <a:latin typeface="+mn-lt"/>
              </a:rPr>
              <a:t>Possible inertia </a:t>
            </a:r>
          </a:p>
          <a:p>
            <a:r>
              <a:rPr lang="en-US" i="1" dirty="0" smtClean="0">
                <a:solidFill>
                  <a:srgbClr val="FF0000"/>
                </a:solidFill>
                <a:latin typeface="+mn-lt"/>
              </a:rPr>
              <a:t>estimation based on</a:t>
            </a:r>
          </a:p>
          <a:p>
            <a:r>
              <a:rPr lang="en-US" i="1" dirty="0" smtClean="0">
                <a:solidFill>
                  <a:srgbClr val="FF0000"/>
                </a:solidFill>
                <a:latin typeface="+mn-lt"/>
              </a:rPr>
              <a:t>local frequency!</a:t>
            </a:r>
            <a:endParaRPr lang="en-US" i="1" dirty="0">
              <a:solidFill>
                <a:srgbClr val="FF0000"/>
              </a:solidFill>
              <a:latin typeface="+mn-lt"/>
            </a:endParaRPr>
          </a:p>
        </p:txBody>
      </p:sp>
    </p:spTree>
    <p:extLst>
      <p:ext uri="{BB962C8B-B14F-4D97-AF65-F5344CB8AC3E}">
        <p14:creationId xmlns:p14="http://schemas.microsoft.com/office/powerpoint/2010/main" val="32072494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11506200" cy="838200"/>
          </a:xfrm>
        </p:spPr>
        <p:txBody>
          <a:bodyPr>
            <a:noAutofit/>
          </a:bodyPr>
          <a:lstStyle/>
          <a:p>
            <a:r>
              <a:rPr lang="en-US" sz="3200" b="1" dirty="0" smtClean="0"/>
              <a:t>Dynamic </a:t>
            </a:r>
            <a:r>
              <a:rPr lang="en-US" sz="3200" b="1" dirty="0"/>
              <a:t>Model Validation </a:t>
            </a:r>
            <a:r>
              <a:rPr lang="en-US" sz="3200" b="1" dirty="0" smtClean="0"/>
              <a:t>- </a:t>
            </a:r>
            <a:r>
              <a:rPr lang="en-US" sz="3200" b="1" dirty="0"/>
              <a:t>Eastern </a:t>
            </a:r>
            <a:r>
              <a:rPr lang="en-US" sz="3200" b="1" dirty="0" smtClean="0"/>
              <a:t>Interconnection</a:t>
            </a:r>
            <a:endParaRPr lang="en-US" sz="3200" b="1" dirty="0"/>
          </a:p>
        </p:txBody>
      </p:sp>
      <p:pic>
        <p:nvPicPr>
          <p:cNvPr id="6" name="Content Placeholder 5" descr="C:\Users\gkou\_WorkStation\R20130321_ModelValidation\Case10_EI_GenTrip_1200MW_NC_20130221_j06mdyn_v3_Deadband\obsv_all\GenTrip_1200MW@NC_FDR753@NC_j06mdyn_v2_WSIEG1_v3_39mHz.tif"/>
          <p:cNvPicPr>
            <a:picLocks noGrp="1"/>
          </p:cNvPicPr>
          <p:nvPr>
            <p:ph idx="1"/>
          </p:nvPr>
        </p:nvPicPr>
        <p:blipFill rotWithShape="1">
          <a:blip r:embed="rId2" cstate="print">
            <a:extLst>
              <a:ext uri="{28A0092B-C50C-407E-A947-70E740481C1C}">
                <a14:useLocalDpi xmlns:a14="http://schemas.microsoft.com/office/drawing/2010/main" val="0"/>
              </a:ext>
            </a:extLst>
          </a:blip>
          <a:srcRect l="4837" t="4753" r="7771" b="1584"/>
          <a:stretch/>
        </p:blipFill>
        <p:spPr bwMode="auto">
          <a:xfrm>
            <a:off x="381000" y="3119722"/>
            <a:ext cx="4360208" cy="3056956"/>
          </a:xfrm>
          <a:prstGeom prst="rect">
            <a:avLst/>
          </a:prstGeom>
          <a:noFill/>
          <a:ln>
            <a:noFill/>
          </a:ln>
          <a:extLst>
            <a:ext uri="{53640926-AAD7-44D8-BBD7-CCE9431645EC}">
              <a14:shadowObscured xmlns:a14="http://schemas.microsoft.com/office/drawing/2010/main"/>
            </a:ext>
          </a:extLst>
        </p:spPr>
      </p:pic>
      <p:pic>
        <p:nvPicPr>
          <p:cNvPr id="7" name="Picture 6" descr="C:\Users\gkou\_WorkStation\R20130321_ModelValidation\Case10_EI_GenTrip_1200MW_NC_20130221_j06mdyn_v3_Deadband\obsv_all\GenTrip_1200MW@NC_FDR684@MA_j06mdyn_v2_WSIEG1_v3_39mHz.tif"/>
          <p:cNvPicPr/>
          <p:nvPr/>
        </p:nvPicPr>
        <p:blipFill rotWithShape="1">
          <a:blip r:embed="rId3" cstate="print">
            <a:extLst>
              <a:ext uri="{28A0092B-C50C-407E-A947-70E740481C1C}">
                <a14:useLocalDpi xmlns:a14="http://schemas.microsoft.com/office/drawing/2010/main" val="0"/>
              </a:ext>
            </a:extLst>
          </a:blip>
          <a:srcRect l="4541" t="4808" r="7836" b="2239"/>
          <a:stretch/>
        </p:blipFill>
        <p:spPr bwMode="auto">
          <a:xfrm>
            <a:off x="5288248" y="2907448"/>
            <a:ext cx="2851118" cy="1653915"/>
          </a:xfrm>
          <a:prstGeom prst="rect">
            <a:avLst/>
          </a:prstGeom>
          <a:noFill/>
          <a:ln>
            <a:noFill/>
          </a:ln>
          <a:extLst>
            <a:ext uri="{53640926-AAD7-44D8-BBD7-CCE9431645EC}">
              <a14:shadowObscured xmlns:a14="http://schemas.microsoft.com/office/drawing/2010/main"/>
            </a:ext>
          </a:extLst>
        </p:spPr>
      </p:pic>
      <p:pic>
        <p:nvPicPr>
          <p:cNvPr id="8" name="Picture 7" descr="C:\Users\gkou\_WorkStation\R20130321_ModelValidation\Case10_EI_GenTrip_1200MW_NC_20130221_j06mdyn_v3_Deadband\obsv_all\GenTrip_1200MW@NC_FDR623@FL_j06mdyn_v2_WSIEG1_v3_39mHz.tif"/>
          <p:cNvPicPr/>
          <p:nvPr/>
        </p:nvPicPr>
        <p:blipFill rotWithShape="1">
          <a:blip r:embed="rId4" cstate="print">
            <a:extLst>
              <a:ext uri="{28A0092B-C50C-407E-A947-70E740481C1C}">
                <a14:useLocalDpi xmlns:a14="http://schemas.microsoft.com/office/drawing/2010/main" val="0"/>
              </a:ext>
            </a:extLst>
          </a:blip>
          <a:srcRect l="4553" t="4705" r="7943" b="2157"/>
          <a:stretch/>
        </p:blipFill>
        <p:spPr bwMode="auto">
          <a:xfrm>
            <a:off x="8458200" y="2937465"/>
            <a:ext cx="2659930" cy="1577532"/>
          </a:xfrm>
          <a:prstGeom prst="rect">
            <a:avLst/>
          </a:prstGeom>
          <a:noFill/>
          <a:ln>
            <a:noFill/>
          </a:ln>
          <a:extLst>
            <a:ext uri="{53640926-AAD7-44D8-BBD7-CCE9431645EC}">
              <a14:shadowObscured xmlns:a14="http://schemas.microsoft.com/office/drawing/2010/main"/>
            </a:ext>
          </a:extLst>
        </p:spPr>
      </p:pic>
      <p:pic>
        <p:nvPicPr>
          <p:cNvPr id="10" name="Picture 9" descr="C:\Users\gkou\_WorkStation\R20130321_ModelValidation\Case10_EI_GenTrip_1200MW_NC_20130221_j06mdyn_v3_Deadband\obsv_all\GenTrip_1200MW@NC_FDR803@OH_j06mdyn_v2_WSIEG1_v3_39mHz.tif"/>
          <p:cNvPicPr/>
          <p:nvPr/>
        </p:nvPicPr>
        <p:blipFill rotWithShape="1">
          <a:blip r:embed="rId5" cstate="print">
            <a:extLst>
              <a:ext uri="{28A0092B-C50C-407E-A947-70E740481C1C}">
                <a14:useLocalDpi xmlns:a14="http://schemas.microsoft.com/office/drawing/2010/main" val="0"/>
              </a:ext>
            </a:extLst>
          </a:blip>
          <a:srcRect l="4631" t="5129" r="7925" b="2238"/>
          <a:stretch/>
        </p:blipFill>
        <p:spPr bwMode="auto">
          <a:xfrm>
            <a:off x="5300538" y="4923727"/>
            <a:ext cx="2858491" cy="1435209"/>
          </a:xfrm>
          <a:prstGeom prst="rect">
            <a:avLst/>
          </a:prstGeom>
          <a:noFill/>
          <a:ln>
            <a:noFill/>
          </a:ln>
          <a:extLst>
            <a:ext uri="{53640926-AAD7-44D8-BBD7-CCE9431645EC}">
              <a14:shadowObscured xmlns:a14="http://schemas.microsoft.com/office/drawing/2010/main"/>
            </a:ext>
          </a:extLst>
        </p:spPr>
      </p:pic>
      <p:pic>
        <p:nvPicPr>
          <p:cNvPr id="11" name="Picture 10" descr="C:\Users\gkou\_WorkStation\R20130321_ModelValidation\Case10_EI_GenTrip_1200MW_NC_20130221_j06mdyn_v3_Deadband\obsv_all\GenTrip_1200MW@NC_FDR941@KS_j06mdyn_v2_WSIEG1_v3_39mHz.tif"/>
          <p:cNvPicPr/>
          <p:nvPr/>
        </p:nvPicPr>
        <p:blipFill rotWithShape="1">
          <a:blip r:embed="rId6" cstate="print">
            <a:extLst>
              <a:ext uri="{28A0092B-C50C-407E-A947-70E740481C1C}">
                <a14:useLocalDpi xmlns:a14="http://schemas.microsoft.com/office/drawing/2010/main" val="0"/>
              </a:ext>
            </a:extLst>
          </a:blip>
          <a:srcRect l="4541" t="4648" r="7925" b="2078"/>
          <a:stretch/>
        </p:blipFill>
        <p:spPr bwMode="auto">
          <a:xfrm>
            <a:off x="8468003" y="4960218"/>
            <a:ext cx="2743200" cy="1402672"/>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1569752" y="4648200"/>
            <a:ext cx="9174449" cy="369332"/>
          </a:xfrm>
          <a:prstGeom prst="rect">
            <a:avLst/>
          </a:prstGeom>
        </p:spPr>
        <p:txBody>
          <a:bodyPr wrap="square">
            <a:spAutoFit/>
          </a:bodyPr>
          <a:lstStyle/>
          <a:p>
            <a:r>
              <a:rPr lang="en-US" dirty="0" smtClean="0">
                <a:latin typeface="Times New Roman" panose="02020603050405020304" pitchFamily="18" charset="0"/>
                <a:cs typeface="Times New Roman" panose="02020603050405020304" pitchFamily="18" charset="0"/>
              </a:rPr>
              <a:t>                                                 	Measurement </a:t>
            </a:r>
            <a:r>
              <a:rPr lang="en-US" dirty="0">
                <a:latin typeface="Times New Roman" panose="02020603050405020304" pitchFamily="18" charset="0"/>
                <a:cs typeface="Times New Roman" panose="02020603050405020304" pitchFamily="18" charset="0"/>
              </a:rPr>
              <a:t>in </a:t>
            </a:r>
            <a:r>
              <a:rPr lang="en-US" dirty="0" smtClean="0">
                <a:latin typeface="Times New Roman" panose="02020603050405020304" pitchFamily="18" charset="0"/>
                <a:cs typeface="Times New Roman" panose="02020603050405020304" pitchFamily="18" charset="0"/>
              </a:rPr>
              <a:t>MA  	    Measurement </a:t>
            </a:r>
            <a:r>
              <a:rPr lang="en-US" dirty="0">
                <a:latin typeface="Times New Roman" panose="02020603050405020304" pitchFamily="18" charset="0"/>
                <a:cs typeface="Times New Roman" panose="02020603050405020304" pitchFamily="18" charset="0"/>
              </a:rPr>
              <a:t>in FL</a:t>
            </a:r>
          </a:p>
        </p:txBody>
      </p:sp>
      <p:sp>
        <p:nvSpPr>
          <p:cNvPr id="12" name="Rectangle 11"/>
          <p:cNvSpPr/>
          <p:nvPr/>
        </p:nvSpPr>
        <p:spPr>
          <a:xfrm>
            <a:off x="2372359" y="6358936"/>
            <a:ext cx="8915400" cy="369332"/>
          </a:xfrm>
          <a:prstGeom prst="rect">
            <a:avLst/>
          </a:prstGeom>
        </p:spPr>
        <p:txBody>
          <a:bodyPr wrap="square">
            <a:spAutoFit/>
          </a:bodyPr>
          <a:lstStyle/>
          <a:p>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Measurement </a:t>
            </a:r>
            <a:r>
              <a:rPr lang="en-US" dirty="0">
                <a:latin typeface="Times New Roman" panose="02020603050405020304" pitchFamily="18" charset="0"/>
                <a:cs typeface="Times New Roman" panose="02020603050405020304" pitchFamily="18" charset="0"/>
              </a:rPr>
              <a:t>in </a:t>
            </a:r>
            <a:r>
              <a:rPr lang="en-US" dirty="0" smtClean="0">
                <a:latin typeface="Times New Roman" panose="02020603050405020304" pitchFamily="18" charset="0"/>
                <a:cs typeface="Times New Roman" panose="02020603050405020304" pitchFamily="18" charset="0"/>
              </a:rPr>
              <a:t>OH        </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Measurement </a:t>
            </a:r>
            <a:r>
              <a:rPr lang="en-US" dirty="0">
                <a:latin typeface="Times New Roman" panose="02020603050405020304" pitchFamily="18" charset="0"/>
                <a:cs typeface="Times New Roman" panose="02020603050405020304" pitchFamily="18" charset="0"/>
              </a:rPr>
              <a:t>in </a:t>
            </a:r>
            <a:r>
              <a:rPr lang="en-US" dirty="0" smtClean="0">
                <a:latin typeface="Times New Roman" panose="02020603050405020304" pitchFamily="18" charset="0"/>
                <a:cs typeface="Times New Roman" panose="02020603050405020304" pitchFamily="18" charset="0"/>
              </a:rPr>
              <a:t>KS</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2895600" y="2568132"/>
            <a:ext cx="6705600" cy="369332"/>
          </a:xfrm>
          <a:prstGeom prst="rect">
            <a:avLst/>
          </a:prstGeom>
        </p:spPr>
        <p:txBody>
          <a:bodyPr wrap="square">
            <a:spAutoFit/>
          </a:bodyPr>
          <a:lstStyle/>
          <a:p>
            <a:pPr algn="ctr"/>
            <a:r>
              <a:rPr lang="en-US" b="1" dirty="0">
                <a:latin typeface="Times New Roman" panose="02020603050405020304" pitchFamily="18" charset="0"/>
                <a:cs typeface="Times New Roman" panose="02020603050405020304" pitchFamily="18" charset="0"/>
              </a:rPr>
              <a:t>Case Study: a 1100 MW Generation Trip in North Carolina</a:t>
            </a:r>
          </a:p>
        </p:txBody>
      </p:sp>
      <p:cxnSp>
        <p:nvCxnSpPr>
          <p:cNvPr id="14" name="Straight Arrow Connector 13"/>
          <p:cNvCxnSpPr/>
          <p:nvPr/>
        </p:nvCxnSpPr>
        <p:spPr>
          <a:xfrm>
            <a:off x="3429000" y="4226114"/>
            <a:ext cx="0" cy="791418"/>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657600" y="4291764"/>
            <a:ext cx="990600" cy="646331"/>
          </a:xfrm>
          <a:prstGeom prst="rect">
            <a:avLst/>
          </a:prstGeom>
          <a:noFill/>
        </p:spPr>
        <p:txBody>
          <a:bodyPr wrap="square" rtlCol="0">
            <a:spAutoFit/>
          </a:bodyPr>
          <a:lstStyle/>
          <a:p>
            <a:r>
              <a:rPr lang="en-US" sz="1200" b="1" dirty="0">
                <a:solidFill>
                  <a:srgbClr val="FF0000"/>
                </a:solidFill>
                <a:latin typeface="Times New Roman" panose="02020603050405020304" pitchFamily="18" charset="0"/>
                <a:cs typeface="Times New Roman" panose="02020603050405020304" pitchFamily="18" charset="0"/>
              </a:rPr>
              <a:t>Improved model accuracy</a:t>
            </a:r>
          </a:p>
        </p:txBody>
      </p:sp>
      <p:sp>
        <p:nvSpPr>
          <p:cNvPr id="16" name="Content Placeholder 3"/>
          <p:cNvSpPr txBox="1">
            <a:spLocks/>
          </p:cNvSpPr>
          <p:nvPr/>
        </p:nvSpPr>
        <p:spPr>
          <a:xfrm>
            <a:off x="1569752" y="990600"/>
            <a:ext cx="9860248" cy="161186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a:buChar char="•"/>
              <a:defRPr sz="3200" kern="1200">
                <a:solidFill>
                  <a:schemeClr val="tx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ClrTx/>
              <a:buSzPct val="75000"/>
              <a:buFont typeface="Wingdings 2" pitchFamily="18" charset="2"/>
              <a:buChar char=""/>
              <a:defRPr sz="2800" kern="1200">
                <a:solidFill>
                  <a:schemeClr val="tx1">
                    <a:lumMod val="50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Wingdings" pitchFamily="2" charset="2"/>
              <a:buChar char="§"/>
              <a:defRPr sz="2400" kern="1200">
                <a:solidFill>
                  <a:schemeClr val="tx1">
                    <a:lumMod val="50000"/>
                  </a:schemeClr>
                </a:solidFill>
                <a:latin typeface="Arial" pitchFamily="34" charset="0"/>
                <a:ea typeface="+mn-ea"/>
                <a:cs typeface="Arial" pitchFamily="34" charset="0"/>
              </a:defRPr>
            </a:lvl3pPr>
            <a:lvl4pPr marL="1604963" indent="-223838" algn="l" defTabSz="914400" rtl="0" eaLnBrk="1" latinLnBrk="0" hangingPunct="1">
              <a:spcBef>
                <a:spcPct val="20000"/>
              </a:spcBef>
              <a:buFont typeface="Arial" pitchFamily="34" charset="0"/>
              <a:buChar char="•"/>
              <a:defRPr sz="2000" kern="1200">
                <a:solidFill>
                  <a:schemeClr val="tx1">
                    <a:lumMod val="50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lumMod val="50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fontAlgn="auto">
              <a:spcAft>
                <a:spcPts val="0"/>
              </a:spcAft>
            </a:pPr>
            <a:r>
              <a:rPr lang="en-US" sz="2400" dirty="0" err="1">
                <a:latin typeface="Times New Roman" panose="02020603050405020304" pitchFamily="18" charset="0"/>
                <a:cs typeface="Times New Roman" panose="02020603050405020304" pitchFamily="18" charset="0"/>
              </a:rPr>
              <a:t>Synchrophasor</a:t>
            </a:r>
            <a:r>
              <a:rPr lang="en-US" sz="2400" dirty="0">
                <a:latin typeface="Times New Roman" panose="02020603050405020304" pitchFamily="18" charset="0"/>
                <a:cs typeface="Times New Roman" panose="02020603050405020304" pitchFamily="18" charset="0"/>
              </a:rPr>
              <a:t> measurement collected by FNET/</a:t>
            </a:r>
            <a:r>
              <a:rPr lang="en-US" sz="2400" dirty="0" err="1">
                <a:latin typeface="Times New Roman" panose="02020603050405020304" pitchFamily="18" charset="0"/>
                <a:cs typeface="Times New Roman" panose="02020603050405020304" pitchFamily="18" charset="0"/>
              </a:rPr>
              <a:t>GridEye</a:t>
            </a:r>
            <a:r>
              <a:rPr lang="en-US" sz="2400" dirty="0">
                <a:latin typeface="Times New Roman" panose="02020603050405020304" pitchFamily="18" charset="0"/>
                <a:cs typeface="Times New Roman" panose="02020603050405020304" pitchFamily="18" charset="0"/>
              </a:rPr>
              <a:t> is used to calibrate the simulated frequency response.</a:t>
            </a:r>
          </a:p>
          <a:p>
            <a:pPr algn="just" fontAlgn="auto">
              <a:spcAft>
                <a:spcPts val="0"/>
              </a:spcAft>
            </a:pPr>
            <a:r>
              <a:rPr lang="en-US" sz="2400" dirty="0">
                <a:latin typeface="Times New Roman" panose="02020603050405020304" pitchFamily="18" charset="0"/>
                <a:cs typeface="Times New Roman" panose="02020603050405020304" pitchFamily="18" charset="0"/>
              </a:rPr>
              <a:t>Governor deadband is </a:t>
            </a:r>
            <a:r>
              <a:rPr lang="en-US" sz="2400" dirty="0" smtClean="0">
                <a:latin typeface="Times New Roman" panose="02020603050405020304" pitchFamily="18" charset="0"/>
                <a:cs typeface="Times New Roman" panose="02020603050405020304" pitchFamily="18" charset="0"/>
              </a:rPr>
              <a:t>adjusted </a:t>
            </a:r>
            <a:r>
              <a:rPr lang="en-US" sz="2400" dirty="0">
                <a:latin typeface="Times New Roman" panose="02020603050405020304" pitchFamily="18" charset="0"/>
                <a:cs typeface="Times New Roman" panose="02020603050405020304" pitchFamily="18" charset="0"/>
              </a:rPr>
              <a:t>to reflect the actual system performance.</a:t>
            </a:r>
          </a:p>
        </p:txBody>
      </p:sp>
    </p:spTree>
    <p:extLst>
      <p:ext uri="{BB962C8B-B14F-4D97-AF65-F5344CB8AC3E}">
        <p14:creationId xmlns:p14="http://schemas.microsoft.com/office/powerpoint/2010/main" val="32732256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031"/>
          <p:cNvSpPr>
            <a:spLocks noChangeArrowheads="1"/>
          </p:cNvSpPr>
          <p:nvPr/>
        </p:nvSpPr>
        <p:spPr bwMode="auto">
          <a:xfrm>
            <a:off x="431800" y="990600"/>
            <a:ext cx="3048000" cy="2173574"/>
          </a:xfrm>
          <a:prstGeom prst="rect">
            <a:avLst/>
          </a:prstGeom>
          <a:noFill/>
          <a:ln w="9525">
            <a:solidFill>
              <a:schemeClr val="bg1"/>
            </a:solidFill>
            <a:miter lim="800000"/>
            <a:headEnd/>
            <a:tailEnd/>
          </a:ln>
        </p:spPr>
        <p:txBody>
          <a:bodyPr lIns="107950" tIns="53975" rIns="107950" bIns="53975"/>
          <a:lstStyle/>
          <a:p>
            <a:pPr marL="342900" indent="-342900">
              <a:lnSpc>
                <a:spcPct val="90000"/>
              </a:lnSpc>
              <a:spcBef>
                <a:spcPct val="50000"/>
              </a:spcBef>
              <a:buSzPct val="75000"/>
            </a:pPr>
            <a:r>
              <a:rPr lang="en-US" altLang="zh-CN" sz="3200" b="1" dirty="0" smtClean="0">
                <a:solidFill>
                  <a:srgbClr val="007900"/>
                </a:solidFill>
                <a:latin typeface="Times New Roman" pitchFamily="18" charset="0"/>
              </a:rPr>
              <a:t>   Partial </a:t>
            </a:r>
            <a:r>
              <a:rPr lang="en-US" altLang="zh-CN" sz="3200" b="1" dirty="0">
                <a:solidFill>
                  <a:srgbClr val="007900"/>
                </a:solidFill>
                <a:latin typeface="Times New Roman" pitchFamily="18" charset="0"/>
              </a:rPr>
              <a:t>list of </a:t>
            </a:r>
            <a:r>
              <a:rPr lang="en-US" altLang="zh-CN" sz="3200" b="1" dirty="0" smtClean="0">
                <a:solidFill>
                  <a:srgbClr val="007900"/>
                </a:solidFill>
                <a:latin typeface="Times New Roman" pitchFamily="18" charset="0"/>
              </a:rPr>
              <a:t>UTK/ORNL sensor </a:t>
            </a:r>
            <a:r>
              <a:rPr lang="en-US" altLang="zh-CN" sz="3200" b="1" dirty="0">
                <a:solidFill>
                  <a:srgbClr val="007900"/>
                </a:solidFill>
                <a:latin typeface="Times New Roman" pitchFamily="18" charset="0"/>
              </a:rPr>
              <a:t>locations in US/Canada</a:t>
            </a:r>
          </a:p>
        </p:txBody>
      </p:sp>
      <p:pic>
        <p:nvPicPr>
          <p:cNvPr id="136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52400"/>
            <a:ext cx="7891780" cy="6230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1" y="6157626"/>
            <a:ext cx="2133599" cy="505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7" descr="2011-P00795"/>
          <p:cNvPicPr>
            <a:picLocks noChangeAspect="1" noChangeArrowheads="1"/>
          </p:cNvPicPr>
          <p:nvPr/>
        </p:nvPicPr>
        <p:blipFill>
          <a:blip r:embed="rId5"/>
          <a:srcRect/>
          <a:stretch>
            <a:fillRect/>
          </a:stretch>
        </p:blipFill>
        <p:spPr bwMode="auto">
          <a:xfrm>
            <a:off x="812800" y="3429000"/>
            <a:ext cx="2667000" cy="1778000"/>
          </a:xfrm>
          <a:prstGeom prst="rect">
            <a:avLst/>
          </a:prstGeom>
          <a:noFill/>
          <a:ln w="9525">
            <a:noFill/>
            <a:miter lim="800000"/>
            <a:headEnd/>
            <a:tailEnd/>
          </a:ln>
        </p:spPr>
      </p:pic>
    </p:spTree>
    <p:extLst>
      <p:ext uri="{BB962C8B-B14F-4D97-AF65-F5344CB8AC3E}">
        <p14:creationId xmlns:p14="http://schemas.microsoft.com/office/powerpoint/2010/main" val="234707018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Synchronized </a:t>
            </a:r>
            <a:r>
              <a:rPr lang="en-US" b="1" dirty="0" smtClean="0"/>
              <a:t>Point-on-Wave (SPOW) from </a:t>
            </a:r>
            <a:r>
              <a:rPr lang="en-US" b="1" dirty="0"/>
              <a:t>Mobile UGA</a:t>
            </a:r>
            <a:endParaRPr lang="en-US" dirty="0"/>
          </a:p>
        </p:txBody>
      </p:sp>
      <p:sp>
        <p:nvSpPr>
          <p:cNvPr id="3" name="Content Placeholder 2"/>
          <p:cNvSpPr>
            <a:spLocks noGrp="1"/>
          </p:cNvSpPr>
          <p:nvPr>
            <p:ph idx="1"/>
          </p:nvPr>
        </p:nvSpPr>
        <p:spPr>
          <a:xfrm>
            <a:off x="511693" y="1248209"/>
            <a:ext cx="10965548" cy="5105401"/>
          </a:xfrm>
        </p:spPr>
        <p:txBody>
          <a:bodyPr>
            <a:normAutofit/>
          </a:bodyPr>
          <a:lstStyle/>
          <a:p>
            <a:pPr marL="0" indent="0">
              <a:buNone/>
            </a:pPr>
            <a:r>
              <a:rPr lang="en-US" sz="2665" dirty="0"/>
              <a:t>Mobile Universal Grid Analyzer</a:t>
            </a:r>
          </a:p>
        </p:txBody>
      </p:sp>
      <p:sp>
        <p:nvSpPr>
          <p:cNvPr id="5" name="Title 1"/>
          <p:cNvSpPr txBox="1">
            <a:spLocks/>
          </p:cNvSpPr>
          <p:nvPr/>
        </p:nvSpPr>
        <p:spPr>
          <a:xfrm>
            <a:off x="613226" y="152400"/>
            <a:ext cx="10965548" cy="838200"/>
          </a:xfrm>
          <a:prstGeom prst="rect">
            <a:avLst/>
          </a:prstGeom>
        </p:spPr>
        <p:txBody>
          <a:bodyPr vert="horz" lIns="91397" tIns="45698" rIns="91397" bIns="45698" rtlCol="0" anchor="ctr">
            <a:normAutofit/>
          </a:bodyPr>
          <a:lstStyle>
            <a:lvl1pPr algn="ctr" defTabSz="960303" rtl="0" eaLnBrk="1" latinLnBrk="0" hangingPunct="1">
              <a:spcBef>
                <a:spcPct val="0"/>
              </a:spcBef>
              <a:buNone/>
              <a:defRPr sz="3800" kern="1200">
                <a:solidFill>
                  <a:srgbClr val="007900"/>
                </a:solidFill>
                <a:latin typeface="Arial" pitchFamily="34" charset="0"/>
                <a:ea typeface="+mj-ea"/>
                <a:cs typeface="Arial" pitchFamily="34" charset="0"/>
              </a:defRPr>
            </a:lvl1pPr>
          </a:lstStyle>
          <a:p>
            <a:pPr fontAlgn="auto">
              <a:spcAft>
                <a:spcPts val="0"/>
              </a:spcAft>
            </a:pPr>
            <a:endParaRPr lang="en-GB" sz="3617" b="1" dirty="0"/>
          </a:p>
        </p:txBody>
      </p:sp>
      <p:pic>
        <p:nvPicPr>
          <p:cNvPr id="8"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3226" y="3751726"/>
            <a:ext cx="4720774" cy="2166459"/>
          </a:xfrm>
          <a:prstGeom prst="rect">
            <a:avLst/>
          </a:prstGeom>
          <a:noFill/>
          <a:ln>
            <a:noFill/>
          </a:ln>
        </p:spPr>
      </p:pic>
      <p:sp>
        <p:nvSpPr>
          <p:cNvPr id="9" name="Rectangle 8"/>
          <p:cNvSpPr/>
          <p:nvPr/>
        </p:nvSpPr>
        <p:spPr>
          <a:xfrm>
            <a:off x="7335633" y="6061266"/>
            <a:ext cx="5008767" cy="369332"/>
          </a:xfrm>
          <a:prstGeom prst="rect">
            <a:avLst/>
          </a:prstGeom>
        </p:spPr>
        <p:txBody>
          <a:bodyPr wrap="square">
            <a:spAutoFit/>
          </a:bodyPr>
          <a:lstStyle/>
          <a:p>
            <a:r>
              <a:rPr lang="en-US" b="1" dirty="0">
                <a:latin typeface="Arial" pitchFamily="34" charset="0"/>
                <a:cs typeface="Arial" pitchFamily="34" charset="0"/>
              </a:rPr>
              <a:t>Voltage </a:t>
            </a:r>
            <a:r>
              <a:rPr lang="en-US" b="1" dirty="0" smtClean="0">
                <a:latin typeface="Arial" pitchFamily="34" charset="0"/>
              </a:rPr>
              <a:t>from </a:t>
            </a:r>
            <a:r>
              <a:rPr lang="en-US" b="1" dirty="0" smtClean="0">
                <a:latin typeface="Arial" pitchFamily="34" charset="0"/>
                <a:cs typeface="Arial" pitchFamily="34" charset="0"/>
              </a:rPr>
              <a:t>phase-to-ground </a:t>
            </a:r>
            <a:r>
              <a:rPr lang="en-US" b="1" dirty="0">
                <a:latin typeface="Arial" pitchFamily="34" charset="0"/>
                <a:cs typeface="Arial" pitchFamily="34" charset="0"/>
              </a:rPr>
              <a:t>fault</a:t>
            </a:r>
          </a:p>
        </p:txBody>
      </p:sp>
      <p:pic>
        <p:nvPicPr>
          <p:cNvPr id="11" name="图片 7"/>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4182" y="1485585"/>
            <a:ext cx="4275952" cy="1354145"/>
          </a:xfrm>
          <a:prstGeom prst="rect">
            <a:avLst/>
          </a:prstGeom>
          <a:noFill/>
          <a:ln>
            <a:noFill/>
          </a:ln>
        </p:spPr>
      </p:pic>
      <p:sp>
        <p:nvSpPr>
          <p:cNvPr id="12" name="Rectangle 11"/>
          <p:cNvSpPr/>
          <p:nvPr/>
        </p:nvSpPr>
        <p:spPr>
          <a:xfrm>
            <a:off x="7335633" y="3174014"/>
            <a:ext cx="3557384" cy="369332"/>
          </a:xfrm>
          <a:prstGeom prst="rect">
            <a:avLst/>
          </a:prstGeom>
        </p:spPr>
        <p:txBody>
          <a:bodyPr wrap="none">
            <a:spAutoFit/>
          </a:bodyPr>
          <a:lstStyle/>
          <a:p>
            <a:r>
              <a:rPr lang="en-US" b="1" dirty="0">
                <a:latin typeface="Arial" pitchFamily="34" charset="0"/>
                <a:cs typeface="Arial" pitchFamily="34" charset="0"/>
              </a:rPr>
              <a:t>GPS time-indexed sample data</a:t>
            </a:r>
          </a:p>
        </p:txBody>
      </p:sp>
      <p:sp>
        <p:nvSpPr>
          <p:cNvPr id="15" name="Slide Number Placeholder 14"/>
          <p:cNvSpPr>
            <a:spLocks noGrp="1"/>
          </p:cNvSpPr>
          <p:nvPr>
            <p:ph type="sldNum" sz="quarter" idx="4294967295"/>
          </p:nvPr>
        </p:nvSpPr>
        <p:spPr/>
        <p:txBody>
          <a:bodyPr/>
          <a:lstStyle/>
          <a:p>
            <a:pPr>
              <a:defRPr/>
            </a:pPr>
            <a:r>
              <a:rPr lang="en-US"/>
              <a:t>3-</a:t>
            </a:r>
            <a:fld id="{C828D3FC-A0B5-43DE-98B8-D1D2A830C5C7}" type="slidenum">
              <a:rPr lang="en-US" smtClean="0"/>
              <a:pPr>
                <a:defRPr/>
              </a:pPr>
              <a:t>20</a:t>
            </a:fld>
            <a:endParaRPr lang="en-US" dirty="0"/>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1693" y="1983872"/>
            <a:ext cx="5165338" cy="3443559"/>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29898" y="4267735"/>
            <a:ext cx="2904284" cy="2124369"/>
          </a:xfrm>
          <a:prstGeom prst="rect">
            <a:avLst/>
          </a:prstGeom>
        </p:spPr>
      </p:pic>
    </p:spTree>
    <p:extLst>
      <p:ext uri="{BB962C8B-B14F-4D97-AF65-F5344CB8AC3E}">
        <p14:creationId xmlns:p14="http://schemas.microsoft.com/office/powerpoint/2010/main" val="34189113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Real-Time </a:t>
            </a:r>
            <a:r>
              <a:rPr lang="en-US" b="1" dirty="0"/>
              <a:t>Signal-to-Noise Ratio Estimation</a:t>
            </a:r>
          </a:p>
        </p:txBody>
      </p:sp>
      <p:pic>
        <p:nvPicPr>
          <p:cNvPr id="5" name="Picture 4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1858" y="1100754"/>
            <a:ext cx="3691316" cy="2194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p:nvPr/>
        </p:nvPicPr>
        <p:blipFill>
          <a:blip r:embed="rId3"/>
          <a:stretch>
            <a:fillRect/>
          </a:stretch>
        </p:blipFill>
        <p:spPr>
          <a:xfrm>
            <a:off x="7889164" y="3374202"/>
            <a:ext cx="3531440" cy="2227377"/>
          </a:xfrm>
          <a:prstGeom prst="rect">
            <a:avLst/>
          </a:prstGeom>
        </p:spPr>
      </p:pic>
      <p:pic>
        <p:nvPicPr>
          <p:cNvPr id="7" name="Picture 6"/>
          <p:cNvPicPr/>
          <p:nvPr/>
        </p:nvPicPr>
        <p:blipFill rotWithShape="1">
          <a:blip r:embed="rId4"/>
          <a:srcRect b="11376"/>
          <a:stretch/>
        </p:blipFill>
        <p:spPr bwMode="auto">
          <a:xfrm>
            <a:off x="658548" y="2886423"/>
            <a:ext cx="6955190" cy="2142679"/>
          </a:xfrm>
          <a:prstGeom prst="rect">
            <a:avLst/>
          </a:prstGeom>
          <a:ln>
            <a:noFill/>
          </a:ln>
          <a:extLst>
            <a:ext uri="{53640926-AAD7-44D8-BBD7-CCE9431645EC}">
              <a14:shadowObscured xmlns:a14="http://schemas.microsoft.com/office/drawing/2010/main"/>
            </a:ext>
          </a:extLst>
        </p:spPr>
      </p:pic>
      <p:sp>
        <p:nvSpPr>
          <p:cNvPr id="8" name="Rectangle 7"/>
          <p:cNvSpPr/>
          <p:nvPr/>
        </p:nvSpPr>
        <p:spPr>
          <a:xfrm>
            <a:off x="7537240" y="5690495"/>
            <a:ext cx="4300551" cy="646331"/>
          </a:xfrm>
          <a:prstGeom prst="rect">
            <a:avLst/>
          </a:prstGeom>
        </p:spPr>
        <p:txBody>
          <a:bodyPr wrap="square">
            <a:spAutoFit/>
          </a:bodyPr>
          <a:lstStyle/>
          <a:p>
            <a:pPr algn="ctr"/>
            <a:r>
              <a:rPr lang="en-US" dirty="0">
                <a:latin typeface="Arial" pitchFamily="34" charset="0"/>
                <a:cs typeface="Arial" pitchFamily="34" charset="0"/>
              </a:rPr>
              <a:t>Real-time SNR estimation with wall signal at different SNR window sizes</a:t>
            </a:r>
          </a:p>
        </p:txBody>
      </p:sp>
      <p:sp>
        <p:nvSpPr>
          <p:cNvPr id="9" name="Rectangle 8"/>
          <p:cNvSpPr/>
          <p:nvPr/>
        </p:nvSpPr>
        <p:spPr>
          <a:xfrm>
            <a:off x="628138" y="5206012"/>
            <a:ext cx="7074301" cy="646331"/>
          </a:xfrm>
          <a:prstGeom prst="rect">
            <a:avLst/>
          </a:prstGeom>
        </p:spPr>
        <p:txBody>
          <a:bodyPr wrap="square">
            <a:spAutoFit/>
          </a:bodyPr>
          <a:lstStyle/>
          <a:p>
            <a:pPr algn="ctr"/>
            <a:r>
              <a:rPr lang="en-US" dirty="0">
                <a:latin typeface="Arial" pitchFamily="34" charset="0"/>
                <a:cs typeface="Arial" pitchFamily="34" charset="0"/>
              </a:rPr>
              <a:t>Real time SNR measurement with </a:t>
            </a:r>
            <a:r>
              <a:rPr lang="en-US" altLang="zh-CN" dirty="0">
                <a:latin typeface="Arial" pitchFamily="34" charset="0"/>
                <a:cs typeface="Arial" pitchFamily="34" charset="0"/>
              </a:rPr>
              <a:t>Signal generator</a:t>
            </a:r>
            <a:r>
              <a:rPr lang="en-US" dirty="0">
                <a:latin typeface="Arial" pitchFamily="34" charset="0"/>
                <a:cs typeface="Arial" pitchFamily="34" charset="0"/>
              </a:rPr>
              <a:t> </a:t>
            </a:r>
          </a:p>
          <a:p>
            <a:pPr algn="ctr"/>
            <a:r>
              <a:rPr lang="en-US" dirty="0">
                <a:latin typeface="Arial" pitchFamily="34" charset="0"/>
                <a:cs typeface="Arial" pitchFamily="34" charset="0"/>
              </a:rPr>
              <a:t>(a) 20dB reference; (b) 40dB reference (b) 60dB reference</a:t>
            </a:r>
          </a:p>
        </p:txBody>
      </p:sp>
      <p:sp>
        <p:nvSpPr>
          <p:cNvPr id="10" name="Rectangle 9"/>
          <p:cNvSpPr/>
          <p:nvPr/>
        </p:nvSpPr>
        <p:spPr>
          <a:xfrm>
            <a:off x="900912" y="1131265"/>
            <a:ext cx="6801526" cy="1846146"/>
          </a:xfrm>
          <a:prstGeom prst="rect">
            <a:avLst/>
          </a:prstGeom>
        </p:spPr>
        <p:txBody>
          <a:bodyPr wrap="square">
            <a:spAutoFit/>
          </a:bodyPr>
          <a:lstStyle/>
          <a:p>
            <a:r>
              <a:rPr lang="en-US" sz="2399" dirty="0">
                <a:latin typeface="Arial" pitchFamily="34" charset="0"/>
                <a:cs typeface="Arial" pitchFamily="34" charset="0"/>
              </a:rPr>
              <a:t>Project Goals:</a:t>
            </a:r>
          </a:p>
          <a:p>
            <a:pPr marL="285576" indent="-285576">
              <a:buFont typeface="Arial" panose="020B0604020202020204" pitchFamily="34" charset="0"/>
              <a:buChar char="•"/>
            </a:pPr>
            <a:r>
              <a:rPr lang="en-US" sz="2399" dirty="0">
                <a:latin typeface="Arial" pitchFamily="34" charset="0"/>
                <a:cs typeface="Arial" pitchFamily="34" charset="0"/>
              </a:rPr>
              <a:t>Implement SNR algorithm in the UGA </a:t>
            </a:r>
            <a:br>
              <a:rPr lang="en-US" sz="2399" dirty="0">
                <a:latin typeface="Arial" pitchFamily="34" charset="0"/>
                <a:cs typeface="Arial" pitchFamily="34" charset="0"/>
              </a:rPr>
            </a:br>
            <a:r>
              <a:rPr lang="en-US" sz="2399" dirty="0">
                <a:latin typeface="Arial" pitchFamily="34" charset="0"/>
                <a:cs typeface="Arial" pitchFamily="34" charset="0"/>
              </a:rPr>
              <a:t>for real-time SNR estimation</a:t>
            </a:r>
          </a:p>
          <a:p>
            <a:pPr marL="285576" indent="-285576">
              <a:buFont typeface="Arial" panose="020B0604020202020204" pitchFamily="34" charset="0"/>
              <a:buChar char="•"/>
            </a:pPr>
            <a:r>
              <a:rPr lang="en-US" sz="2399" dirty="0">
                <a:latin typeface="Arial" pitchFamily="34" charset="0"/>
                <a:cs typeface="Arial" pitchFamily="34" charset="0"/>
              </a:rPr>
              <a:t>HTB needs driven </a:t>
            </a:r>
          </a:p>
          <a:p>
            <a:endParaRPr lang="en-US" dirty="0">
              <a:latin typeface="Arial" pitchFamily="34" charset="0"/>
              <a:cs typeface="Arial" pitchFamily="34" charset="0"/>
            </a:endParaRPr>
          </a:p>
        </p:txBody>
      </p:sp>
      <p:sp>
        <p:nvSpPr>
          <p:cNvPr id="12" name="Slide Number Placeholder 11"/>
          <p:cNvSpPr>
            <a:spLocks noGrp="1"/>
          </p:cNvSpPr>
          <p:nvPr>
            <p:ph type="sldNum" sz="quarter" idx="4294967295"/>
          </p:nvPr>
        </p:nvSpPr>
        <p:spPr/>
        <p:txBody>
          <a:bodyPr/>
          <a:lstStyle/>
          <a:p>
            <a:pPr>
              <a:defRPr/>
            </a:pPr>
            <a:r>
              <a:rPr lang="en-US"/>
              <a:t>3-</a:t>
            </a:r>
            <a:fld id="{C828D3FC-A0B5-43DE-98B8-D1D2A830C5C7}" type="slidenum">
              <a:rPr lang="en-US" smtClean="0"/>
              <a:pPr>
                <a:defRPr/>
              </a:pPr>
              <a:t>21</a:t>
            </a:fld>
            <a:endParaRPr lang="en-US" dirty="0"/>
          </a:p>
        </p:txBody>
      </p:sp>
    </p:spTree>
    <p:extLst>
      <p:ext uri="{BB962C8B-B14F-4D97-AF65-F5344CB8AC3E}">
        <p14:creationId xmlns:p14="http://schemas.microsoft.com/office/powerpoint/2010/main" val="42310980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10287000" cy="447551"/>
          </a:xfrm>
        </p:spPr>
        <p:txBody>
          <a:bodyPr>
            <a:normAutofit fontScale="90000"/>
          </a:bodyPr>
          <a:lstStyle/>
          <a:p>
            <a:r>
              <a:rPr lang="en-US" b="1" dirty="0" smtClean="0"/>
              <a:t>New Deployment</a:t>
            </a:r>
            <a:r>
              <a:rPr lang="en-US" b="1" dirty="0" smtClean="0"/>
              <a:t> - </a:t>
            </a:r>
            <a:r>
              <a:rPr lang="en-US" b="1" dirty="0" smtClean="0"/>
              <a:t>Puerto </a:t>
            </a:r>
            <a:r>
              <a:rPr lang="en-US" b="1" dirty="0"/>
              <a:t>Rico </a:t>
            </a:r>
            <a:r>
              <a:rPr lang="en-US" b="1" dirty="0" smtClean="0"/>
              <a:t>Grid </a:t>
            </a:r>
            <a:endParaRPr lang="en-US" b="1" dirty="0"/>
          </a:p>
        </p:txBody>
      </p:sp>
      <p:sp>
        <p:nvSpPr>
          <p:cNvPr id="4" name="Slide Number Placeholder 3"/>
          <p:cNvSpPr>
            <a:spLocks noGrp="1"/>
          </p:cNvSpPr>
          <p:nvPr>
            <p:ph type="sldNum" sz="quarter" idx="10"/>
          </p:nvPr>
        </p:nvSpPr>
        <p:spPr/>
        <p:txBody>
          <a:bodyPr/>
          <a:lstStyle/>
          <a:p>
            <a:pPr>
              <a:defRPr/>
            </a:pPr>
            <a:r>
              <a:rPr lang="en-US"/>
              <a:t>3-</a:t>
            </a:r>
            <a:fld id="{C828D3FC-A0B5-43DE-98B8-D1D2A830C5C7}" type="slidenum">
              <a:rPr lang="en-US" smtClean="0"/>
              <a:pPr>
                <a:defRPr/>
              </a:pPr>
              <a:t>22</a:t>
            </a:fld>
            <a:endParaRPr lang="en-US" dirty="0"/>
          </a:p>
        </p:txBody>
      </p:sp>
      <p:sp>
        <p:nvSpPr>
          <p:cNvPr id="9" name="Rectangle 8"/>
          <p:cNvSpPr/>
          <p:nvPr/>
        </p:nvSpPr>
        <p:spPr>
          <a:xfrm>
            <a:off x="3775249" y="1543390"/>
            <a:ext cx="5306412" cy="748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2438400"/>
            <a:ext cx="2354646" cy="313952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2704" y="1371600"/>
            <a:ext cx="8937696" cy="4715405"/>
          </a:xfrm>
          <a:prstGeom prst="rect">
            <a:avLst/>
          </a:prstGeom>
        </p:spPr>
      </p:pic>
    </p:spTree>
    <p:extLst>
      <p:ext uri="{BB962C8B-B14F-4D97-AF65-F5344CB8AC3E}">
        <p14:creationId xmlns:p14="http://schemas.microsoft.com/office/powerpoint/2010/main" val="8386495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4294967295"/>
          </p:nvPr>
        </p:nvSpPr>
        <p:spPr/>
        <p:txBody>
          <a:bodyPr/>
          <a:lstStyle/>
          <a:p>
            <a:pPr>
              <a:defRPr/>
            </a:pPr>
            <a:fld id="{83C639EB-ABA1-46E5-B951-D512A4934CF5}" type="slidenum">
              <a:rPr lang="en-US"/>
              <a:pPr>
                <a:defRPr/>
              </a:pPr>
              <a:t>23</a:t>
            </a:fld>
            <a:endParaRPr lang="en-US"/>
          </a:p>
        </p:txBody>
      </p:sp>
      <p:sp>
        <p:nvSpPr>
          <p:cNvPr id="16385" name="Rectangle 2"/>
          <p:cNvSpPr>
            <a:spLocks noGrp="1" noChangeArrowheads="1"/>
          </p:cNvSpPr>
          <p:nvPr>
            <p:ph type="title" idx="4294967295"/>
          </p:nvPr>
        </p:nvSpPr>
        <p:spPr>
          <a:xfrm>
            <a:off x="1752601" y="685801"/>
            <a:ext cx="8748713" cy="1660711"/>
          </a:xfrm>
        </p:spPr>
        <p:txBody>
          <a:bodyPr vert="horz" wrap="square" lIns="55562" tIns="22225" rIns="55562" bIns="22225" numCol="1" anchor="t" anchorCtr="0" compatLnSpc="1">
            <a:prstTxWarp prst="textNoShape">
              <a:avLst/>
            </a:prstTxWarp>
            <a:spAutoFit/>
          </a:bodyPr>
          <a:lstStyle/>
          <a:p>
            <a:pPr>
              <a:lnSpc>
                <a:spcPct val="105000"/>
              </a:lnSpc>
            </a:pPr>
            <a:r>
              <a:rPr lang="en-US" altLang="zh-CN" sz="4000" b="1" dirty="0">
                <a:solidFill>
                  <a:srgbClr val="006600"/>
                </a:solidFill>
              </a:rPr>
              <a:t>Related web links:</a:t>
            </a:r>
            <a:br>
              <a:rPr lang="en-US" altLang="zh-CN" sz="4000" b="1" dirty="0">
                <a:solidFill>
                  <a:srgbClr val="006600"/>
                </a:solidFill>
              </a:rPr>
            </a:br>
            <a:r>
              <a:rPr lang="en-US" altLang="zh-CN" sz="2800" dirty="0">
                <a:solidFill>
                  <a:srgbClr val="006600"/>
                </a:solidFill>
                <a:latin typeface="Arial" charset="0"/>
              </a:rPr>
              <a:t/>
            </a:r>
            <a:br>
              <a:rPr lang="en-US" altLang="zh-CN" sz="2800" dirty="0">
                <a:solidFill>
                  <a:srgbClr val="006600"/>
                </a:solidFill>
                <a:latin typeface="Arial" charset="0"/>
              </a:rPr>
            </a:br>
            <a:endParaRPr lang="en-US" altLang="zh-CN" dirty="0" smtClean="0">
              <a:solidFill>
                <a:srgbClr val="006600"/>
              </a:solidFill>
            </a:endParaRPr>
          </a:p>
        </p:txBody>
      </p:sp>
      <p:sp>
        <p:nvSpPr>
          <p:cNvPr id="16387" name="Rectangle 2"/>
          <p:cNvSpPr>
            <a:spLocks noChangeArrowheads="1"/>
          </p:cNvSpPr>
          <p:nvPr/>
        </p:nvSpPr>
        <p:spPr bwMode="auto">
          <a:xfrm>
            <a:off x="2286000" y="1447801"/>
            <a:ext cx="8153400" cy="1272913"/>
          </a:xfrm>
          <a:prstGeom prst="rect">
            <a:avLst/>
          </a:prstGeom>
          <a:noFill/>
          <a:ln w="9525">
            <a:noFill/>
            <a:miter lim="800000"/>
            <a:headEnd/>
            <a:tailEnd/>
          </a:ln>
        </p:spPr>
        <p:txBody>
          <a:bodyPr lIns="55562" tIns="22225" rIns="55562" bIns="22225">
            <a:spAutoFit/>
          </a:bodyPr>
          <a:lstStyle/>
          <a:p>
            <a:pPr algn="ctr" eaLnBrk="0" hangingPunct="0">
              <a:lnSpc>
                <a:spcPct val="95000"/>
              </a:lnSpc>
            </a:pPr>
            <a:r>
              <a:rPr lang="en-US" altLang="zh-CN" sz="2400" dirty="0"/>
              <a:t/>
            </a:r>
            <a:br>
              <a:rPr lang="en-US" altLang="zh-CN" sz="2400" dirty="0"/>
            </a:br>
            <a:r>
              <a:rPr lang="en-US" altLang="zh-CN" sz="2000" b="1" dirty="0"/>
              <a:t/>
            </a:r>
            <a:br>
              <a:rPr lang="en-US" altLang="zh-CN" sz="2000" b="1" dirty="0"/>
            </a:br>
            <a:r>
              <a:rPr lang="en-US" altLang="zh-CN" sz="2000" b="1" dirty="0"/>
              <a:t/>
            </a:r>
            <a:br>
              <a:rPr lang="en-US" altLang="zh-CN" sz="2000" b="1" dirty="0"/>
            </a:br>
            <a:endParaRPr lang="en-US" altLang="zh-CN" sz="2000" b="1" dirty="0"/>
          </a:p>
        </p:txBody>
      </p:sp>
      <p:pic>
        <p:nvPicPr>
          <p:cNvPr id="1423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3500" y="5882822"/>
            <a:ext cx="2438400" cy="577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00200" y="6380798"/>
            <a:ext cx="1600200" cy="369332"/>
          </a:xfrm>
          <a:prstGeom prst="rect">
            <a:avLst/>
          </a:prstGeom>
          <a:solidFill>
            <a:schemeClr val="bg1"/>
          </a:solidFill>
        </p:spPr>
        <p:txBody>
          <a:bodyPr wrap="square" rtlCol="0">
            <a:spAutoFit/>
          </a:bodyPr>
          <a:lstStyle/>
          <a:p>
            <a:endParaRPr lang="en-US" dirty="0"/>
          </a:p>
        </p:txBody>
      </p:sp>
      <p:sp>
        <p:nvSpPr>
          <p:cNvPr id="3" name="TextBox 2"/>
          <p:cNvSpPr txBox="1"/>
          <p:nvPr/>
        </p:nvSpPr>
        <p:spPr>
          <a:xfrm>
            <a:off x="1600200" y="1676400"/>
            <a:ext cx="8972550" cy="4555093"/>
          </a:xfrm>
          <a:prstGeom prst="rect">
            <a:avLst/>
          </a:prstGeom>
          <a:noFill/>
        </p:spPr>
        <p:txBody>
          <a:bodyPr wrap="square" rtlCol="0">
            <a:spAutoFit/>
          </a:bodyPr>
          <a:lstStyle/>
          <a:p>
            <a:endParaRPr lang="en-US" sz="1200" b="1" dirty="0"/>
          </a:p>
          <a:p>
            <a:r>
              <a:rPr lang="en-US" sz="1200" b="1" dirty="0"/>
              <a:t>FNET Live Display : </a:t>
            </a:r>
            <a:r>
              <a:rPr lang="en-US" sz="1200" b="1" dirty="0">
                <a:hlinkClick r:id="rId4"/>
              </a:rPr>
              <a:t>http://fnetpublic.utk.edu/gradientmap.html</a:t>
            </a:r>
            <a:endParaRPr lang="en-US" sz="1200" b="1" dirty="0"/>
          </a:p>
          <a:p>
            <a:endParaRPr lang="en-US" sz="1200" b="1" dirty="0"/>
          </a:p>
          <a:p>
            <a:r>
              <a:rPr lang="en-US" sz="1200" b="1" dirty="0"/>
              <a:t>How to install FDR:  </a:t>
            </a:r>
            <a:r>
              <a:rPr lang="en-US" sz="1200" b="1" dirty="0">
                <a:hlinkClick r:id="rId5"/>
              </a:rPr>
              <a:t>http://www.youtube.com/watch?v=9Vt2OlVoBJc&amp;NR=1</a:t>
            </a:r>
            <a:endParaRPr lang="en-US" sz="1200" b="1" dirty="0"/>
          </a:p>
          <a:p>
            <a:endParaRPr lang="en-US" sz="1200" b="1" dirty="0"/>
          </a:p>
          <a:p>
            <a:r>
              <a:rPr lang="en-US" sz="1200" b="1" dirty="0"/>
              <a:t>Sample oscillation alert: </a:t>
            </a:r>
          </a:p>
          <a:p>
            <a:r>
              <a:rPr lang="en-US" sz="1200" b="1" dirty="0">
                <a:hlinkClick r:id="rId6"/>
              </a:rPr>
              <a:t>http://fnetapp.eecs.utk.edu/FNETOsciEventReport/20120110_202749_EI_OsciSummary.html</a:t>
            </a:r>
          </a:p>
          <a:p>
            <a:endParaRPr lang="en-US" sz="1200" b="1" dirty="0"/>
          </a:p>
          <a:p>
            <a:r>
              <a:rPr lang="en-US" sz="1200" b="1" dirty="0"/>
              <a:t>FL Event Movie;  </a:t>
            </a:r>
            <a:r>
              <a:rPr lang="en-US" sz="1200" b="1" dirty="0">
                <a:hlinkClick r:id="rId7"/>
              </a:rPr>
              <a:t>http://www.youtube.com/watch?v=bdBB4byrZ6U&amp;feature=related</a:t>
            </a:r>
            <a:endParaRPr lang="en-US" sz="1200" b="1" dirty="0"/>
          </a:p>
          <a:p>
            <a:endParaRPr lang="en-US" sz="1200" b="1" dirty="0"/>
          </a:p>
          <a:p>
            <a:r>
              <a:rPr lang="en-US" sz="1200" b="1" dirty="0"/>
              <a:t>CA Blackout Movie: </a:t>
            </a:r>
            <a:r>
              <a:rPr lang="en-US" sz="1200" b="1" dirty="0">
                <a:hlinkClick r:id="rId8"/>
              </a:rPr>
              <a:t>http://www.youtube.com/watch?v=YsksUyeLu2Y</a:t>
            </a:r>
            <a:endParaRPr lang="en-US" sz="1200" b="1" dirty="0"/>
          </a:p>
          <a:p>
            <a:endParaRPr lang="en-US" sz="1200" b="1" dirty="0"/>
          </a:p>
          <a:p>
            <a:r>
              <a:rPr lang="en-US" sz="1200" b="1" dirty="0"/>
              <a:t>April 27 Storm TVA line trip Movie: </a:t>
            </a:r>
            <a:r>
              <a:rPr lang="en-US" sz="1200" b="1" dirty="0">
                <a:hlinkClick r:id="rId9"/>
              </a:rPr>
              <a:t>http://www.youtube.com/watch?v=KmK2VMG57gw&amp;feature=related</a:t>
            </a:r>
            <a:endParaRPr lang="en-US" sz="1200" b="1" dirty="0"/>
          </a:p>
          <a:p>
            <a:endParaRPr lang="en-US" sz="1200" b="1" dirty="0"/>
          </a:p>
          <a:p>
            <a:r>
              <a:rPr lang="en-US" sz="1200" b="1" dirty="0"/>
              <a:t>2011 Virginia Earthquake Movie: </a:t>
            </a:r>
            <a:r>
              <a:rPr lang="en-US" sz="1200" b="1" dirty="0">
                <a:hlinkClick r:id="rId10"/>
              </a:rPr>
              <a:t>http://www.youtube.com/watch?v=XUN_h-k8kBg&amp;feature=related</a:t>
            </a:r>
            <a:endParaRPr lang="en-US" sz="1200" b="1" dirty="0"/>
          </a:p>
          <a:p>
            <a:endParaRPr lang="en-US" sz="1200" b="1" dirty="0"/>
          </a:p>
          <a:p>
            <a:r>
              <a:rPr lang="en-US" sz="1200" b="1" dirty="0"/>
              <a:t>2003 blackout movie: </a:t>
            </a:r>
            <a:r>
              <a:rPr lang="en-US" sz="1200" b="1" dirty="0">
                <a:hlinkClick r:id="rId11"/>
              </a:rPr>
              <a:t>http://www.youtube.com/watch?v=eBucg1tX2Q4&amp;feature=related</a:t>
            </a:r>
            <a:endParaRPr lang="en-US" sz="1200" b="1" dirty="0"/>
          </a:p>
          <a:p>
            <a:endParaRPr lang="en-US" sz="1200" b="1" dirty="0"/>
          </a:p>
          <a:p>
            <a:r>
              <a:rPr lang="en-US" sz="1200" b="1" dirty="0"/>
              <a:t>Worldwide Measurement Map: </a:t>
            </a:r>
            <a:r>
              <a:rPr lang="en-US" sz="1200" b="1" dirty="0">
                <a:hlinkClick r:id="rId12"/>
              </a:rPr>
              <a:t>http://powerit.utk.edu/worldmap/</a:t>
            </a:r>
            <a:endParaRPr lang="en-US" sz="1200" b="1" dirty="0"/>
          </a:p>
          <a:p>
            <a:endParaRPr lang="en-US" sz="1200" b="1" dirty="0"/>
          </a:p>
          <a:p>
            <a:r>
              <a:rPr lang="en-US" sz="1200" b="1" dirty="0"/>
              <a:t>UTK </a:t>
            </a:r>
            <a:r>
              <a:rPr lang="en-US" sz="1200" b="1" dirty="0" err="1"/>
              <a:t>PowerIt</a:t>
            </a:r>
            <a:r>
              <a:rPr lang="en-US" sz="1200" b="1" dirty="0"/>
              <a:t> Lab: </a:t>
            </a:r>
            <a:r>
              <a:rPr lang="en-US" sz="1200" b="1" dirty="0">
                <a:hlinkClick r:id="rId13"/>
              </a:rPr>
              <a:t>http://powerit.utk.edu</a:t>
            </a:r>
            <a:endParaRPr lang="en-US" sz="1200" b="1" dirty="0"/>
          </a:p>
          <a:p>
            <a:endParaRPr lang="en-US" sz="1200" b="1" dirty="0"/>
          </a:p>
          <a:p>
            <a:r>
              <a:rPr lang="en-US" sz="1200" b="1" dirty="0"/>
              <a:t>NSF/DOE Center: </a:t>
            </a:r>
            <a:r>
              <a:rPr lang="en-US" sz="1200" b="1" dirty="0">
                <a:hlinkClick r:id="rId14"/>
              </a:rPr>
              <a:t>http://curent.utk.edu</a:t>
            </a:r>
            <a:endParaRPr lang="en-US" sz="1200" b="1" dirty="0"/>
          </a:p>
          <a:p>
            <a:endParaRPr lang="en-US" sz="1400" dirty="0">
              <a:solidFill>
                <a:srgbClr val="C00000"/>
              </a:solidFill>
            </a:endParaRPr>
          </a:p>
        </p:txBody>
      </p:sp>
    </p:spTree>
    <p:extLst>
      <p:ext uri="{BB962C8B-B14F-4D97-AF65-F5344CB8AC3E}">
        <p14:creationId xmlns:p14="http://schemas.microsoft.com/office/powerpoint/2010/main" val="5265958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8747" y="0"/>
            <a:ext cx="8229600" cy="990600"/>
          </a:xfrm>
        </p:spPr>
        <p:txBody>
          <a:bodyPr>
            <a:normAutofit fontScale="90000"/>
          </a:bodyPr>
          <a:lstStyle/>
          <a:p>
            <a:r>
              <a:rPr lang="en-US" sz="3200" b="1" dirty="0"/>
              <a:t>Worldwide </a:t>
            </a:r>
            <a:r>
              <a:rPr lang="en-US" sz="3200" b="1" dirty="0" smtClean="0"/>
              <a:t>Monitor </a:t>
            </a:r>
            <a:r>
              <a:rPr lang="en-US" sz="3200" b="1" dirty="0" smtClean="0"/>
              <a:t>Deployment Map (UTK)</a:t>
            </a:r>
            <a:endParaRPr lang="en-US" sz="3200" dirty="0"/>
          </a:p>
        </p:txBody>
      </p:sp>
      <p:pic>
        <p:nvPicPr>
          <p:cNvPr id="5122" name="Picture 2" descr="Screen Shot 2019-05-20 at 6.46.35 P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573" y="1143000"/>
            <a:ext cx="9353947" cy="542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79000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4294967295"/>
          </p:nvPr>
        </p:nvSpPr>
        <p:spPr/>
        <p:txBody>
          <a:bodyPr/>
          <a:lstStyle/>
          <a:p>
            <a:pPr>
              <a:defRPr/>
            </a:pPr>
            <a:fld id="{6441EB8D-9817-4C8C-933D-3F92A7B4306C}" type="slidenum">
              <a:rPr lang="en-US"/>
              <a:pPr>
                <a:defRPr/>
              </a:pPr>
              <a:t>4</a:t>
            </a:fld>
            <a:endParaRPr lang="en-US"/>
          </a:p>
        </p:txBody>
      </p:sp>
      <p:sp>
        <p:nvSpPr>
          <p:cNvPr id="74762" name="Text Box 6"/>
          <p:cNvSpPr>
            <a:spLocks noGrp="1" noChangeArrowheads="1"/>
          </p:cNvSpPr>
          <p:nvPr>
            <p:ph type="title" idx="4294967295"/>
          </p:nvPr>
        </p:nvSpPr>
        <p:spPr>
          <a:xfrm>
            <a:off x="0" y="123779"/>
            <a:ext cx="11887200" cy="537327"/>
          </a:xfrm>
          <a:solidFill>
            <a:schemeClr val="bg1"/>
          </a:solidFill>
        </p:spPr>
        <p:txBody>
          <a:bodyPr vert="horz" wrap="square" lIns="55562" tIns="22225" rIns="55562" bIns="22225" numCol="1" anchor="t" anchorCtr="0" compatLnSpc="1">
            <a:prstTxWarp prst="textNoShape">
              <a:avLst/>
            </a:prstTxWarp>
            <a:spAutoFit/>
          </a:bodyPr>
          <a:lstStyle/>
          <a:p>
            <a:r>
              <a:rPr kumimoji="1" lang="en-US" b="1" dirty="0">
                <a:solidFill>
                  <a:srgbClr val="800000"/>
                </a:solidFill>
                <a:latin typeface="Arial" charset="0"/>
                <a:ea typeface="新細明體" pitchFamily="18" charset="-120"/>
              </a:rPr>
              <a:t>Disturbance Propagation Playback </a:t>
            </a:r>
            <a:r>
              <a:rPr kumimoji="1" lang="en-US" b="1" dirty="0" smtClean="0">
                <a:solidFill>
                  <a:srgbClr val="800000"/>
                </a:solidFill>
                <a:latin typeface="Arial" charset="0"/>
                <a:ea typeface="新細明體" pitchFamily="18" charset="-120"/>
              </a:rPr>
              <a:t>2-26-08 </a:t>
            </a:r>
            <a:endParaRPr kumimoji="1" lang="en-US" b="1" dirty="0">
              <a:solidFill>
                <a:srgbClr val="800000"/>
              </a:solidFill>
              <a:latin typeface="Arial" charset="0"/>
              <a:ea typeface="新細明體" pitchFamily="18" charset="-120"/>
            </a:endParaRPr>
          </a:p>
        </p:txBody>
      </p:sp>
      <p:pic>
        <p:nvPicPr>
          <p:cNvPr id="2" name="florida blackout with 2logo.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12799" y="719054"/>
            <a:ext cx="10871201" cy="6115050"/>
          </a:xfrm>
          <a:prstGeom prst="rect">
            <a:avLst/>
          </a:prstGeom>
        </p:spPr>
      </p:pic>
    </p:spTree>
    <p:extLst>
      <p:ext uri="{BB962C8B-B14F-4D97-AF65-F5344CB8AC3E}">
        <p14:creationId xmlns:p14="http://schemas.microsoft.com/office/powerpoint/2010/main" val="31597906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5954" name="Object 2"/>
          <p:cNvGraphicFramePr>
            <a:graphicFrameLocks noGrp="1" noChangeAspect="1"/>
          </p:cNvGraphicFramePr>
          <p:nvPr>
            <p:ph sz="half" idx="4294967295"/>
            <p:extLst>
              <p:ext uri="{D42A27DB-BD31-4B8C-83A1-F6EECF244321}">
                <p14:modId xmlns:p14="http://schemas.microsoft.com/office/powerpoint/2010/main" val="20589886"/>
              </p:ext>
            </p:extLst>
          </p:nvPr>
        </p:nvGraphicFramePr>
        <p:xfrm>
          <a:off x="990600" y="1131844"/>
          <a:ext cx="7676900" cy="5770504"/>
        </p:xfrm>
        <a:graphic>
          <a:graphicData uri="http://schemas.openxmlformats.org/presentationml/2006/ole">
            <mc:AlternateContent xmlns:mc="http://schemas.openxmlformats.org/markup-compatibility/2006">
              <mc:Choice xmlns:v="urn:schemas-microsoft-com:vml" Requires="v">
                <p:oleObj spid="_x0000_s1057" name="Visio" r:id="rId4" imgW="5546750" imgH="4168798" progId="">
                  <p:embed/>
                </p:oleObj>
              </mc:Choice>
              <mc:Fallback>
                <p:oleObj name="Visio" r:id="rId4" imgW="5546750" imgH="4168798" progId="">
                  <p:embed/>
                  <p:pic>
                    <p:nvPicPr>
                      <p:cNvPr id="125954"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1131844"/>
                        <a:ext cx="7676900" cy="5770504"/>
                      </a:xfrm>
                      <a:prstGeom prst="rect">
                        <a:avLst/>
                      </a:prstGeom>
                      <a:noFill/>
                      <a:extLst/>
                    </p:spPr>
                  </p:pic>
                </p:oleObj>
              </mc:Fallback>
            </mc:AlternateContent>
          </a:graphicData>
        </a:graphic>
      </p:graphicFrame>
      <p:sp>
        <p:nvSpPr>
          <p:cNvPr id="125955" name="Rectangle 3"/>
          <p:cNvSpPr>
            <a:spLocks noChangeArrowheads="1"/>
          </p:cNvSpPr>
          <p:nvPr/>
        </p:nvSpPr>
        <p:spPr bwMode="auto">
          <a:xfrm>
            <a:off x="1828801" y="320673"/>
            <a:ext cx="8000999" cy="692150"/>
          </a:xfrm>
          <a:prstGeom prst="rect">
            <a:avLst/>
          </a:prstGeom>
          <a:noFill/>
          <a:ln w="9525">
            <a:solidFill>
              <a:schemeClr val="bg1"/>
            </a:solidFill>
            <a:miter lim="800000"/>
            <a:headEnd/>
            <a:tailEnd/>
          </a:ln>
        </p:spPr>
        <p:txBody>
          <a:bodyPr/>
          <a:lstStyle/>
          <a:p>
            <a:pPr defTabSz="1079500"/>
            <a:r>
              <a:rPr lang="en-US" altLang="zh-CN" sz="3600" b="1" dirty="0">
                <a:solidFill>
                  <a:srgbClr val="A50021"/>
                </a:solidFill>
                <a:latin typeface="+mj-lt"/>
              </a:rPr>
              <a:t>On-line Event </a:t>
            </a:r>
            <a:r>
              <a:rPr lang="en-US" altLang="zh-CN" sz="3600" b="1" dirty="0" smtClean="0">
                <a:solidFill>
                  <a:srgbClr val="A50021"/>
                </a:solidFill>
                <a:latin typeface="+mj-lt"/>
              </a:rPr>
              <a:t>Location -TDOA</a:t>
            </a:r>
            <a:r>
              <a:rPr lang="en-US" altLang="zh-CN" sz="3600" b="1" dirty="0" smtClean="0">
                <a:solidFill>
                  <a:schemeClr val="bg1"/>
                </a:solidFill>
                <a:latin typeface="+mj-lt"/>
              </a:rPr>
              <a:t> </a:t>
            </a:r>
            <a:endParaRPr lang="en-US" altLang="zh-CN" sz="3600" b="1" dirty="0">
              <a:solidFill>
                <a:schemeClr val="bg1"/>
              </a:solidFill>
              <a:latin typeface="+mj-lt"/>
            </a:endParaRPr>
          </a:p>
        </p:txBody>
      </p:sp>
      <p:sp>
        <p:nvSpPr>
          <p:cNvPr id="125956" name="Rectangle 4"/>
          <p:cNvSpPr>
            <a:spLocks noGrp="1" noChangeArrowheads="1"/>
          </p:cNvSpPr>
          <p:nvPr>
            <p:ph sz="half" idx="4294967295"/>
          </p:nvPr>
        </p:nvSpPr>
        <p:spPr>
          <a:xfrm>
            <a:off x="6705600" y="3276600"/>
            <a:ext cx="5257800" cy="609600"/>
          </a:xfrm>
          <a:solidFill>
            <a:srgbClr val="FFFFCC"/>
          </a:solidFill>
          <a:ln>
            <a:solidFill>
              <a:srgbClr val="FFFF00"/>
            </a:solidFill>
          </a:ln>
        </p:spPr>
        <p:txBody>
          <a:bodyPr/>
          <a:lstStyle/>
          <a:p>
            <a:pPr>
              <a:buNone/>
            </a:pPr>
            <a:r>
              <a:rPr lang="en-US" altLang="zh-CN" sz="1900" dirty="0">
                <a:solidFill>
                  <a:srgbClr val="FF0000"/>
                </a:solidFill>
              </a:rPr>
              <a:t>    </a:t>
            </a:r>
            <a:r>
              <a:rPr lang="en-US" altLang="zh-CN" sz="2800" dirty="0">
                <a:solidFill>
                  <a:srgbClr val="FF0000"/>
                </a:solidFill>
              </a:rPr>
              <a:t>US Patent: </a:t>
            </a:r>
            <a:r>
              <a:rPr lang="en-US" sz="2800" dirty="0">
                <a:solidFill>
                  <a:srgbClr val="FF0000"/>
                </a:solidFill>
              </a:rPr>
              <a:t>7519454,7765034</a:t>
            </a:r>
            <a:endParaRPr lang="en-US" altLang="zh-CN" sz="2800" dirty="0">
              <a:solidFill>
                <a:srgbClr val="FF0000"/>
              </a:solidFill>
            </a:endParaRPr>
          </a:p>
        </p:txBody>
      </p:sp>
    </p:spTree>
    <p:extLst>
      <p:ext uri="{BB962C8B-B14F-4D97-AF65-F5344CB8AC3E}">
        <p14:creationId xmlns:p14="http://schemas.microsoft.com/office/powerpoint/2010/main" val="6047140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p:cNvSpPr>
          <p:nvPr>
            <p:ph type="title" idx="4294967295"/>
          </p:nvPr>
        </p:nvSpPr>
        <p:spPr>
          <a:xfrm>
            <a:off x="2441898" y="262639"/>
            <a:ext cx="7387903" cy="872697"/>
          </a:xfrm>
        </p:spPr>
        <p:txBody>
          <a:bodyPr/>
          <a:lstStyle/>
          <a:p>
            <a:r>
              <a:rPr lang="en-US" altLang="zh-CN" b="1" dirty="0" smtClean="0">
                <a:solidFill>
                  <a:srgbClr val="800000"/>
                </a:solidFill>
              </a:rPr>
              <a:t>Sample automatic event alert</a:t>
            </a:r>
            <a:endParaRPr lang="en-US" b="1" dirty="0" smtClean="0">
              <a:solidFill>
                <a:srgbClr val="800000"/>
              </a:solidFill>
            </a:endParaRPr>
          </a:p>
        </p:txBody>
      </p:sp>
      <p:sp>
        <p:nvSpPr>
          <p:cNvPr id="130051" name="Rectangle 3"/>
          <p:cNvSpPr>
            <a:spLocks noChangeArrowheads="1"/>
          </p:cNvSpPr>
          <p:nvPr/>
        </p:nvSpPr>
        <p:spPr bwMode="auto">
          <a:xfrm>
            <a:off x="1752600" y="1143151"/>
            <a:ext cx="9144000" cy="1477328"/>
          </a:xfrm>
          <a:prstGeom prst="rect">
            <a:avLst/>
          </a:prstGeom>
          <a:noFill/>
          <a:ln w="0">
            <a:solidFill>
              <a:srgbClr val="FF9933"/>
            </a:solidFill>
            <a:miter lim="800000"/>
            <a:headEnd/>
            <a:tailEnd/>
          </a:ln>
        </p:spPr>
        <p:txBody>
          <a:bodyPr wrap="square">
            <a:spAutoFit/>
          </a:bodyPr>
          <a:lstStyle/>
          <a:p>
            <a:pPr eaLnBrk="0" fontAlgn="base" hangingPunct="0">
              <a:spcBef>
                <a:spcPct val="0"/>
              </a:spcBef>
              <a:spcAft>
                <a:spcPct val="0"/>
              </a:spcAft>
            </a:pPr>
            <a:r>
              <a:rPr lang="en-US" dirty="0">
                <a:solidFill>
                  <a:prstClr val="black"/>
                </a:solidFill>
                <a:latin typeface="Times New Roman" pitchFamily="18" charset="0"/>
              </a:rPr>
              <a:t>Event Estimation:</a:t>
            </a:r>
          </a:p>
          <a:p>
            <a:pPr eaLnBrk="0" fontAlgn="base" hangingPunct="0">
              <a:spcBef>
                <a:spcPct val="0"/>
              </a:spcBef>
              <a:spcAft>
                <a:spcPct val="0"/>
              </a:spcAft>
            </a:pPr>
            <a:r>
              <a:rPr lang="en-US" dirty="0">
                <a:solidFill>
                  <a:prstClr val="black"/>
                </a:solidFill>
                <a:latin typeface="Times New Roman" pitchFamily="18" charset="0"/>
              </a:rPr>
              <a:t>640MW EI Generator Trip at 20:28:00UTC, on 09/09/2014 near Paradise power plant (SERC)</a:t>
            </a:r>
          </a:p>
          <a:p>
            <a:pPr eaLnBrk="0" fontAlgn="base" hangingPunct="0">
              <a:spcBef>
                <a:spcPct val="0"/>
              </a:spcBef>
              <a:spcAft>
                <a:spcPct val="0"/>
              </a:spcAft>
            </a:pPr>
            <a:r>
              <a:rPr lang="en-US" dirty="0">
                <a:solidFill>
                  <a:prstClr val="black"/>
                </a:solidFill>
                <a:latin typeface="Times New Roman" pitchFamily="18" charset="0"/>
              </a:rPr>
              <a:t>((Muhlenberg,KY,42337; Latitude:  37.2578,  Longitude: -86.9792)</a:t>
            </a:r>
          </a:p>
          <a:p>
            <a:pPr eaLnBrk="0" fontAlgn="base" hangingPunct="0">
              <a:spcBef>
                <a:spcPct val="0"/>
              </a:spcBef>
              <a:spcAft>
                <a:spcPct val="0"/>
              </a:spcAft>
            </a:pPr>
            <a:endParaRPr lang="en-US" dirty="0">
              <a:solidFill>
                <a:prstClr val="black"/>
              </a:solidFill>
              <a:latin typeface="Times New Roman" pitchFamily="18" charset="0"/>
            </a:endParaRPr>
          </a:p>
          <a:p>
            <a:pPr eaLnBrk="0" fontAlgn="base" hangingPunct="0">
              <a:spcBef>
                <a:spcPct val="0"/>
              </a:spcBef>
              <a:spcAft>
                <a:spcPct val="0"/>
              </a:spcAft>
            </a:pPr>
            <a:r>
              <a:rPr lang="en-US" dirty="0">
                <a:solidFill>
                  <a:prstClr val="black"/>
                </a:solidFill>
                <a:latin typeface="Times New Roman" pitchFamily="18" charset="0"/>
              </a:rPr>
              <a:t>PLEASE KEEP THIS INFORMATION CONFIDENTIAL.</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1372" y="2566596"/>
            <a:ext cx="6024627" cy="3984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4721" y="2697446"/>
            <a:ext cx="4690915" cy="3703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8" descr="https://encrypted-tbn2.gstatic.com/images?q=tbn:ANd9GcSpSV91qPeNAbSKLzlLigHzCQ79ZJ7fAGyGEu5Bc_fntk_aBifog3vOIZ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2902835"/>
            <a:ext cx="914400" cy="4702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https://encrypted-tbn2.gstatic.com/images?q=tbn:ANd9GcSpSV91qPeNAbSKLzlLigHzCQ79ZJ7fAGyGEu5Bc_fntk_aBifog3vOIZ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3569" y="2823397"/>
            <a:ext cx="982380" cy="505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69142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nvSpPr>
        <p:spPr>
          <a:xfrm>
            <a:off x="165101" y="-15469"/>
            <a:ext cx="10972800" cy="838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a:solidFill>
                  <a:srgbClr val="007900"/>
                </a:solidFill>
                <a:latin typeface="Arial" pitchFamily="34" charset="0"/>
                <a:ea typeface="+mj-ea"/>
                <a:cs typeface="Arial"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rgbClr val="007900"/>
                </a:solidFill>
                <a:effectLst/>
                <a:uLnTx/>
                <a:uFillTx/>
                <a:latin typeface="Arial" pitchFamily="34" charset="0"/>
                <a:ea typeface="+mj-ea"/>
                <a:cs typeface="Arial" pitchFamily="34" charset="0"/>
              </a:rPr>
              <a:t>Forced Oscillation Detection</a:t>
            </a:r>
            <a:endParaRPr kumimoji="0" lang="en-US" sz="3600" b="1" i="0" u="none" strike="noStrike" kern="1200" cap="none" spc="0" normalizeH="0" baseline="0" noProof="0" dirty="0">
              <a:ln>
                <a:noFill/>
              </a:ln>
              <a:solidFill>
                <a:srgbClr val="007900"/>
              </a:solidFill>
              <a:effectLst/>
              <a:uLnTx/>
              <a:uFillTx/>
              <a:latin typeface="Arial" pitchFamily="34" charset="0"/>
              <a:ea typeface="+mj-ea"/>
              <a:cs typeface="Arial" pitchFamily="34" charset="0"/>
            </a:endParaRPr>
          </a:p>
        </p:txBody>
      </p:sp>
      <p:sp>
        <p:nvSpPr>
          <p:cNvPr id="6" name="Rectangle 5"/>
          <p:cNvSpPr/>
          <p:nvPr/>
        </p:nvSpPr>
        <p:spPr>
          <a:xfrm>
            <a:off x="241299" y="1120749"/>
            <a:ext cx="5562602" cy="400110"/>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Century Gothic" pitchFamily="34" charset="0"/>
                <a:ea typeface="+mn-ea"/>
                <a:cs typeface="Arial" charset="0"/>
              </a:defRPr>
            </a:lvl1pPr>
            <a:lvl2pPr marL="457200" algn="l" rtl="0" fontAlgn="base">
              <a:spcBef>
                <a:spcPct val="0"/>
              </a:spcBef>
              <a:spcAft>
                <a:spcPct val="0"/>
              </a:spcAft>
              <a:defRPr kern="1200">
                <a:solidFill>
                  <a:schemeClr val="tx1"/>
                </a:solidFill>
                <a:latin typeface="Century Gothic" pitchFamily="34" charset="0"/>
                <a:ea typeface="+mn-ea"/>
                <a:cs typeface="Arial" charset="0"/>
              </a:defRPr>
            </a:lvl2pPr>
            <a:lvl3pPr marL="914400" algn="l" rtl="0" fontAlgn="base">
              <a:spcBef>
                <a:spcPct val="0"/>
              </a:spcBef>
              <a:spcAft>
                <a:spcPct val="0"/>
              </a:spcAft>
              <a:defRPr kern="1200">
                <a:solidFill>
                  <a:schemeClr val="tx1"/>
                </a:solidFill>
                <a:latin typeface="Century Gothic" pitchFamily="34" charset="0"/>
                <a:ea typeface="+mn-ea"/>
                <a:cs typeface="Arial" charset="0"/>
              </a:defRPr>
            </a:lvl3pPr>
            <a:lvl4pPr marL="1371600" algn="l" rtl="0" fontAlgn="base">
              <a:spcBef>
                <a:spcPct val="0"/>
              </a:spcBef>
              <a:spcAft>
                <a:spcPct val="0"/>
              </a:spcAft>
              <a:defRPr kern="1200">
                <a:solidFill>
                  <a:schemeClr val="tx1"/>
                </a:solidFill>
                <a:latin typeface="Century Gothic" pitchFamily="34" charset="0"/>
                <a:ea typeface="+mn-ea"/>
                <a:cs typeface="Arial" charset="0"/>
              </a:defRPr>
            </a:lvl4pPr>
            <a:lvl5pPr marL="1828800" algn="l" rtl="0" fontAlgn="base">
              <a:spcBef>
                <a:spcPct val="0"/>
              </a:spcBef>
              <a:spcAft>
                <a:spcPct val="0"/>
              </a:spcAft>
              <a:defRPr kern="1200">
                <a:solidFill>
                  <a:schemeClr val="tx1"/>
                </a:solidFill>
                <a:latin typeface="Century Gothic" pitchFamily="34" charset="0"/>
                <a:ea typeface="+mn-ea"/>
                <a:cs typeface="Arial" charset="0"/>
              </a:defRPr>
            </a:lvl5pPr>
            <a:lvl6pPr marL="2286000" algn="l" defTabSz="914400" rtl="0" eaLnBrk="1" latinLnBrk="0" hangingPunct="1">
              <a:defRPr kern="1200">
                <a:solidFill>
                  <a:schemeClr val="tx1"/>
                </a:solidFill>
                <a:latin typeface="Century Gothic" pitchFamily="34" charset="0"/>
                <a:ea typeface="+mn-ea"/>
                <a:cs typeface="Arial" charset="0"/>
              </a:defRPr>
            </a:lvl6pPr>
            <a:lvl7pPr marL="2743200" algn="l" defTabSz="914400" rtl="0" eaLnBrk="1" latinLnBrk="0" hangingPunct="1">
              <a:defRPr kern="1200">
                <a:solidFill>
                  <a:schemeClr val="tx1"/>
                </a:solidFill>
                <a:latin typeface="Century Gothic" pitchFamily="34" charset="0"/>
                <a:ea typeface="+mn-ea"/>
                <a:cs typeface="Arial" charset="0"/>
              </a:defRPr>
            </a:lvl7pPr>
            <a:lvl8pPr marL="3200400" algn="l" defTabSz="914400" rtl="0" eaLnBrk="1" latinLnBrk="0" hangingPunct="1">
              <a:defRPr kern="1200">
                <a:solidFill>
                  <a:schemeClr val="tx1"/>
                </a:solidFill>
                <a:latin typeface="Century Gothic" pitchFamily="34" charset="0"/>
                <a:ea typeface="+mn-ea"/>
                <a:cs typeface="Arial" charset="0"/>
              </a:defRPr>
            </a:lvl8pPr>
            <a:lvl9pPr marL="3657600" algn="l" defTabSz="914400" rtl="0" eaLnBrk="1" latinLnBrk="0" hangingPunct="1">
              <a:defRPr kern="1200">
                <a:solidFill>
                  <a:schemeClr val="tx1"/>
                </a:solidFill>
                <a:latin typeface="Century Gothic" pitchFamily="34" charset="0"/>
                <a:ea typeface="+mn-ea"/>
                <a:cs typeface="Arial" charset="0"/>
              </a:defRPr>
            </a:lvl9pPr>
          </a:lstStyle>
          <a:p>
            <a:pPr marL="285750" marR="0" lvl="1"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US" sz="2000" b="1" i="0" u="none" strike="noStrike" kern="1200" cap="none" spc="0" normalizeH="0" baseline="0" noProof="0" dirty="0" smtClean="0">
                <a:ln>
                  <a:noFill/>
                </a:ln>
                <a:solidFill>
                  <a:srgbClr val="000000"/>
                </a:solidFill>
                <a:effectLst/>
                <a:uLnTx/>
                <a:uFillTx/>
                <a:latin typeface="Century Gothic" pitchFamily="34" charset="0"/>
                <a:ea typeface="+mn-ea"/>
                <a:cs typeface="Arial" charset="0"/>
              </a:rPr>
              <a:t>Detection of forced oscillation</a:t>
            </a:r>
          </a:p>
        </p:txBody>
      </p:sp>
      <p:pic>
        <p:nvPicPr>
          <p:cNvPr id="12" name="Picture 11"/>
          <p:cNvPicPr>
            <a:picLocks noChangeAspect="1"/>
          </p:cNvPicPr>
          <p:nvPr/>
        </p:nvPicPr>
        <p:blipFill rotWithShape="1">
          <a:blip r:embed="rId2"/>
          <a:srcRect r="8955"/>
          <a:stretch/>
        </p:blipFill>
        <p:spPr>
          <a:xfrm>
            <a:off x="6515100" y="344749"/>
            <a:ext cx="4765734" cy="1785227"/>
          </a:xfrm>
          <a:prstGeom prst="rect">
            <a:avLst/>
          </a:prstGeom>
        </p:spPr>
      </p:pic>
      <p:sp>
        <p:nvSpPr>
          <p:cNvPr id="13" name="Rectangle 12"/>
          <p:cNvSpPr/>
          <p:nvPr/>
        </p:nvSpPr>
        <p:spPr>
          <a:xfrm>
            <a:off x="536573" y="1660274"/>
            <a:ext cx="5978527" cy="307777"/>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Century Gothic" pitchFamily="34" charset="0"/>
                <a:ea typeface="+mn-ea"/>
                <a:cs typeface="Arial" charset="0"/>
              </a:defRPr>
            </a:lvl1pPr>
            <a:lvl2pPr marL="457200" algn="l" rtl="0" fontAlgn="base">
              <a:spcBef>
                <a:spcPct val="0"/>
              </a:spcBef>
              <a:spcAft>
                <a:spcPct val="0"/>
              </a:spcAft>
              <a:defRPr kern="1200">
                <a:solidFill>
                  <a:schemeClr val="tx1"/>
                </a:solidFill>
                <a:latin typeface="Century Gothic" pitchFamily="34" charset="0"/>
                <a:ea typeface="+mn-ea"/>
                <a:cs typeface="Arial" charset="0"/>
              </a:defRPr>
            </a:lvl2pPr>
            <a:lvl3pPr marL="914400" algn="l" rtl="0" fontAlgn="base">
              <a:spcBef>
                <a:spcPct val="0"/>
              </a:spcBef>
              <a:spcAft>
                <a:spcPct val="0"/>
              </a:spcAft>
              <a:defRPr kern="1200">
                <a:solidFill>
                  <a:schemeClr val="tx1"/>
                </a:solidFill>
                <a:latin typeface="Century Gothic" pitchFamily="34" charset="0"/>
                <a:ea typeface="+mn-ea"/>
                <a:cs typeface="Arial" charset="0"/>
              </a:defRPr>
            </a:lvl3pPr>
            <a:lvl4pPr marL="1371600" algn="l" rtl="0" fontAlgn="base">
              <a:spcBef>
                <a:spcPct val="0"/>
              </a:spcBef>
              <a:spcAft>
                <a:spcPct val="0"/>
              </a:spcAft>
              <a:defRPr kern="1200">
                <a:solidFill>
                  <a:schemeClr val="tx1"/>
                </a:solidFill>
                <a:latin typeface="Century Gothic" pitchFamily="34" charset="0"/>
                <a:ea typeface="+mn-ea"/>
                <a:cs typeface="Arial" charset="0"/>
              </a:defRPr>
            </a:lvl4pPr>
            <a:lvl5pPr marL="1828800" algn="l" rtl="0" fontAlgn="base">
              <a:spcBef>
                <a:spcPct val="0"/>
              </a:spcBef>
              <a:spcAft>
                <a:spcPct val="0"/>
              </a:spcAft>
              <a:defRPr kern="1200">
                <a:solidFill>
                  <a:schemeClr val="tx1"/>
                </a:solidFill>
                <a:latin typeface="Century Gothic" pitchFamily="34" charset="0"/>
                <a:ea typeface="+mn-ea"/>
                <a:cs typeface="Arial" charset="0"/>
              </a:defRPr>
            </a:lvl5pPr>
            <a:lvl6pPr marL="2286000" algn="l" defTabSz="914400" rtl="0" eaLnBrk="1" latinLnBrk="0" hangingPunct="1">
              <a:defRPr kern="1200">
                <a:solidFill>
                  <a:schemeClr val="tx1"/>
                </a:solidFill>
                <a:latin typeface="Century Gothic" pitchFamily="34" charset="0"/>
                <a:ea typeface="+mn-ea"/>
                <a:cs typeface="Arial" charset="0"/>
              </a:defRPr>
            </a:lvl6pPr>
            <a:lvl7pPr marL="2743200" algn="l" defTabSz="914400" rtl="0" eaLnBrk="1" latinLnBrk="0" hangingPunct="1">
              <a:defRPr kern="1200">
                <a:solidFill>
                  <a:schemeClr val="tx1"/>
                </a:solidFill>
                <a:latin typeface="Century Gothic" pitchFamily="34" charset="0"/>
                <a:ea typeface="+mn-ea"/>
                <a:cs typeface="Arial" charset="0"/>
              </a:defRPr>
            </a:lvl7pPr>
            <a:lvl8pPr marL="3200400" algn="l" defTabSz="914400" rtl="0" eaLnBrk="1" latinLnBrk="0" hangingPunct="1">
              <a:defRPr kern="1200">
                <a:solidFill>
                  <a:schemeClr val="tx1"/>
                </a:solidFill>
                <a:latin typeface="Century Gothic" pitchFamily="34" charset="0"/>
                <a:ea typeface="+mn-ea"/>
                <a:cs typeface="Arial" charset="0"/>
              </a:defRPr>
            </a:lvl8pPr>
            <a:lvl9pPr marL="3657600" algn="l" defTabSz="914400" rtl="0" eaLnBrk="1" latinLnBrk="0" hangingPunct="1">
              <a:defRPr kern="1200">
                <a:solidFill>
                  <a:schemeClr val="tx1"/>
                </a:solidFill>
                <a:latin typeface="Century Gothic" pitchFamily="34" charset="0"/>
                <a:ea typeface="+mn-ea"/>
                <a:cs typeface="Arial" charset="0"/>
              </a:defRPr>
            </a:lvl9pPr>
          </a:lstStyle>
          <a:p>
            <a:pPr marL="0" marR="0" lvl="1" indent="0" algn="l" defTabSz="914400" rtl="0" eaLnBrk="1" fontAlgn="base" latinLnBrk="0" hangingPunct="1">
              <a:lnSpc>
                <a:spcPct val="100000"/>
              </a:lnSpc>
              <a:spcBef>
                <a:spcPct val="0"/>
              </a:spcBef>
              <a:spcAft>
                <a:spcPts val="60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entury Gothic" pitchFamily="34" charset="0"/>
                <a:cs typeface="Arial" charset="0"/>
              </a:rPr>
              <a:t>Step </a:t>
            </a:r>
            <a:r>
              <a:rPr kumimoji="0" lang="en-US" sz="1400" b="0" i="0" u="none" strike="noStrike" kern="1200" cap="none" spc="0" normalizeH="0" baseline="0" noProof="0" dirty="0" smtClean="0">
                <a:ln>
                  <a:noFill/>
                </a:ln>
                <a:solidFill>
                  <a:srgbClr val="000000"/>
                </a:solidFill>
                <a:effectLst/>
                <a:uLnTx/>
                <a:uFillTx/>
                <a:latin typeface="Century Gothic" pitchFamily="34" charset="0"/>
                <a:ea typeface="+mn-ea"/>
                <a:cs typeface="Arial" charset="0"/>
              </a:rPr>
              <a:t>1) Detection of abnormal envelope height of phase angle</a:t>
            </a:r>
          </a:p>
        </p:txBody>
      </p:sp>
      <p:sp>
        <p:nvSpPr>
          <p:cNvPr id="14" name="Rectangle 13"/>
          <p:cNvSpPr/>
          <p:nvPr/>
        </p:nvSpPr>
        <p:spPr>
          <a:xfrm>
            <a:off x="546099" y="2090101"/>
            <a:ext cx="4572002" cy="307777"/>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Century Gothic" pitchFamily="34" charset="0"/>
                <a:ea typeface="+mn-ea"/>
                <a:cs typeface="Arial" charset="0"/>
              </a:defRPr>
            </a:lvl1pPr>
            <a:lvl2pPr marL="457200" algn="l" rtl="0" fontAlgn="base">
              <a:spcBef>
                <a:spcPct val="0"/>
              </a:spcBef>
              <a:spcAft>
                <a:spcPct val="0"/>
              </a:spcAft>
              <a:defRPr kern="1200">
                <a:solidFill>
                  <a:schemeClr val="tx1"/>
                </a:solidFill>
                <a:latin typeface="Century Gothic" pitchFamily="34" charset="0"/>
                <a:ea typeface="+mn-ea"/>
                <a:cs typeface="Arial" charset="0"/>
              </a:defRPr>
            </a:lvl2pPr>
            <a:lvl3pPr marL="914400" algn="l" rtl="0" fontAlgn="base">
              <a:spcBef>
                <a:spcPct val="0"/>
              </a:spcBef>
              <a:spcAft>
                <a:spcPct val="0"/>
              </a:spcAft>
              <a:defRPr kern="1200">
                <a:solidFill>
                  <a:schemeClr val="tx1"/>
                </a:solidFill>
                <a:latin typeface="Century Gothic" pitchFamily="34" charset="0"/>
                <a:ea typeface="+mn-ea"/>
                <a:cs typeface="Arial" charset="0"/>
              </a:defRPr>
            </a:lvl3pPr>
            <a:lvl4pPr marL="1371600" algn="l" rtl="0" fontAlgn="base">
              <a:spcBef>
                <a:spcPct val="0"/>
              </a:spcBef>
              <a:spcAft>
                <a:spcPct val="0"/>
              </a:spcAft>
              <a:defRPr kern="1200">
                <a:solidFill>
                  <a:schemeClr val="tx1"/>
                </a:solidFill>
                <a:latin typeface="Century Gothic" pitchFamily="34" charset="0"/>
                <a:ea typeface="+mn-ea"/>
                <a:cs typeface="Arial" charset="0"/>
              </a:defRPr>
            </a:lvl4pPr>
            <a:lvl5pPr marL="1828800" algn="l" rtl="0" fontAlgn="base">
              <a:spcBef>
                <a:spcPct val="0"/>
              </a:spcBef>
              <a:spcAft>
                <a:spcPct val="0"/>
              </a:spcAft>
              <a:defRPr kern="1200">
                <a:solidFill>
                  <a:schemeClr val="tx1"/>
                </a:solidFill>
                <a:latin typeface="Century Gothic" pitchFamily="34" charset="0"/>
                <a:ea typeface="+mn-ea"/>
                <a:cs typeface="Arial" charset="0"/>
              </a:defRPr>
            </a:lvl5pPr>
            <a:lvl6pPr marL="2286000" algn="l" defTabSz="914400" rtl="0" eaLnBrk="1" latinLnBrk="0" hangingPunct="1">
              <a:defRPr kern="1200">
                <a:solidFill>
                  <a:schemeClr val="tx1"/>
                </a:solidFill>
                <a:latin typeface="Century Gothic" pitchFamily="34" charset="0"/>
                <a:ea typeface="+mn-ea"/>
                <a:cs typeface="Arial" charset="0"/>
              </a:defRPr>
            </a:lvl6pPr>
            <a:lvl7pPr marL="2743200" algn="l" defTabSz="914400" rtl="0" eaLnBrk="1" latinLnBrk="0" hangingPunct="1">
              <a:defRPr kern="1200">
                <a:solidFill>
                  <a:schemeClr val="tx1"/>
                </a:solidFill>
                <a:latin typeface="Century Gothic" pitchFamily="34" charset="0"/>
                <a:ea typeface="+mn-ea"/>
                <a:cs typeface="Arial" charset="0"/>
              </a:defRPr>
            </a:lvl7pPr>
            <a:lvl8pPr marL="3200400" algn="l" defTabSz="914400" rtl="0" eaLnBrk="1" latinLnBrk="0" hangingPunct="1">
              <a:defRPr kern="1200">
                <a:solidFill>
                  <a:schemeClr val="tx1"/>
                </a:solidFill>
                <a:latin typeface="Century Gothic" pitchFamily="34" charset="0"/>
                <a:ea typeface="+mn-ea"/>
                <a:cs typeface="Arial" charset="0"/>
              </a:defRPr>
            </a:lvl8pPr>
            <a:lvl9pPr marL="3657600" algn="l" defTabSz="914400" rtl="0" eaLnBrk="1" latinLnBrk="0" hangingPunct="1">
              <a:defRPr kern="1200">
                <a:solidFill>
                  <a:schemeClr val="tx1"/>
                </a:solidFill>
                <a:latin typeface="Century Gothic" pitchFamily="34" charset="0"/>
                <a:ea typeface="+mn-ea"/>
                <a:cs typeface="Arial" charset="0"/>
              </a:defRPr>
            </a:lvl9pPr>
          </a:lstStyle>
          <a:p>
            <a:pPr marL="0" marR="0" lvl="1" indent="0" algn="l" defTabSz="914400"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dirty="0" smtClean="0">
                <a:ln>
                  <a:noFill/>
                </a:ln>
                <a:solidFill>
                  <a:srgbClr val="000000"/>
                </a:solidFill>
                <a:effectLst/>
                <a:uLnTx/>
                <a:uFillTx/>
                <a:latin typeface="Century Gothic" pitchFamily="34" charset="0"/>
                <a:ea typeface="+mn-ea"/>
                <a:cs typeface="Arial" charset="0"/>
              </a:rPr>
              <a:t>Step 2) </a:t>
            </a:r>
            <a:r>
              <a:rPr kumimoji="0" lang="en-US" sz="1400" b="0" i="0" u="none" strike="noStrike" kern="1200" cap="none" spc="0" normalizeH="0" baseline="0" noProof="0" dirty="0" smtClean="0">
                <a:ln>
                  <a:noFill/>
                </a:ln>
                <a:solidFill>
                  <a:srgbClr val="000000"/>
                </a:solidFill>
                <a:effectLst/>
                <a:uLnTx/>
                <a:uFillTx/>
                <a:latin typeface="Century Gothic" pitchFamily="34" charset="0"/>
                <a:ea typeface="+mn-ea"/>
                <a:cs typeface="Arial" charset="0"/>
              </a:rPr>
              <a:t>Find the </a:t>
            </a:r>
            <a:r>
              <a:rPr kumimoji="0" lang="en-US" sz="1400" b="0" i="0" u="none" strike="noStrike" kern="1200" cap="none" spc="0" normalizeH="0" baseline="0" noProof="0" dirty="0" smtClean="0">
                <a:ln>
                  <a:noFill/>
                </a:ln>
                <a:solidFill>
                  <a:srgbClr val="000000"/>
                </a:solidFill>
                <a:effectLst/>
                <a:uLnTx/>
                <a:uFillTx/>
                <a:latin typeface="Century Gothic" pitchFamily="34" charset="0"/>
                <a:ea typeface="+mn-ea"/>
                <a:cs typeface="Arial" charset="0"/>
              </a:rPr>
              <a:t>dominant mode.</a:t>
            </a:r>
          </a:p>
        </p:txBody>
      </p:sp>
      <p:sp>
        <p:nvSpPr>
          <p:cNvPr id="16" name="Rectangle 15"/>
          <p:cNvSpPr/>
          <p:nvPr/>
        </p:nvSpPr>
        <p:spPr>
          <a:xfrm>
            <a:off x="241299" y="3397145"/>
            <a:ext cx="5562602" cy="400110"/>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Century Gothic" pitchFamily="34" charset="0"/>
                <a:ea typeface="+mn-ea"/>
                <a:cs typeface="Arial" charset="0"/>
              </a:defRPr>
            </a:lvl1pPr>
            <a:lvl2pPr marL="457200" algn="l" rtl="0" fontAlgn="base">
              <a:spcBef>
                <a:spcPct val="0"/>
              </a:spcBef>
              <a:spcAft>
                <a:spcPct val="0"/>
              </a:spcAft>
              <a:defRPr kern="1200">
                <a:solidFill>
                  <a:schemeClr val="tx1"/>
                </a:solidFill>
                <a:latin typeface="Century Gothic" pitchFamily="34" charset="0"/>
                <a:ea typeface="+mn-ea"/>
                <a:cs typeface="Arial" charset="0"/>
              </a:defRPr>
            </a:lvl2pPr>
            <a:lvl3pPr marL="914400" algn="l" rtl="0" fontAlgn="base">
              <a:spcBef>
                <a:spcPct val="0"/>
              </a:spcBef>
              <a:spcAft>
                <a:spcPct val="0"/>
              </a:spcAft>
              <a:defRPr kern="1200">
                <a:solidFill>
                  <a:schemeClr val="tx1"/>
                </a:solidFill>
                <a:latin typeface="Century Gothic" pitchFamily="34" charset="0"/>
                <a:ea typeface="+mn-ea"/>
                <a:cs typeface="Arial" charset="0"/>
              </a:defRPr>
            </a:lvl3pPr>
            <a:lvl4pPr marL="1371600" algn="l" rtl="0" fontAlgn="base">
              <a:spcBef>
                <a:spcPct val="0"/>
              </a:spcBef>
              <a:spcAft>
                <a:spcPct val="0"/>
              </a:spcAft>
              <a:defRPr kern="1200">
                <a:solidFill>
                  <a:schemeClr val="tx1"/>
                </a:solidFill>
                <a:latin typeface="Century Gothic" pitchFamily="34" charset="0"/>
                <a:ea typeface="+mn-ea"/>
                <a:cs typeface="Arial" charset="0"/>
              </a:defRPr>
            </a:lvl4pPr>
            <a:lvl5pPr marL="1828800" algn="l" rtl="0" fontAlgn="base">
              <a:spcBef>
                <a:spcPct val="0"/>
              </a:spcBef>
              <a:spcAft>
                <a:spcPct val="0"/>
              </a:spcAft>
              <a:defRPr kern="1200">
                <a:solidFill>
                  <a:schemeClr val="tx1"/>
                </a:solidFill>
                <a:latin typeface="Century Gothic" pitchFamily="34" charset="0"/>
                <a:ea typeface="+mn-ea"/>
                <a:cs typeface="Arial" charset="0"/>
              </a:defRPr>
            </a:lvl5pPr>
            <a:lvl6pPr marL="2286000" algn="l" defTabSz="914400" rtl="0" eaLnBrk="1" latinLnBrk="0" hangingPunct="1">
              <a:defRPr kern="1200">
                <a:solidFill>
                  <a:schemeClr val="tx1"/>
                </a:solidFill>
                <a:latin typeface="Century Gothic" pitchFamily="34" charset="0"/>
                <a:ea typeface="+mn-ea"/>
                <a:cs typeface="Arial" charset="0"/>
              </a:defRPr>
            </a:lvl6pPr>
            <a:lvl7pPr marL="2743200" algn="l" defTabSz="914400" rtl="0" eaLnBrk="1" latinLnBrk="0" hangingPunct="1">
              <a:defRPr kern="1200">
                <a:solidFill>
                  <a:schemeClr val="tx1"/>
                </a:solidFill>
                <a:latin typeface="Century Gothic" pitchFamily="34" charset="0"/>
                <a:ea typeface="+mn-ea"/>
                <a:cs typeface="Arial" charset="0"/>
              </a:defRPr>
            </a:lvl7pPr>
            <a:lvl8pPr marL="3200400" algn="l" defTabSz="914400" rtl="0" eaLnBrk="1" latinLnBrk="0" hangingPunct="1">
              <a:defRPr kern="1200">
                <a:solidFill>
                  <a:schemeClr val="tx1"/>
                </a:solidFill>
                <a:latin typeface="Century Gothic" pitchFamily="34" charset="0"/>
                <a:ea typeface="+mn-ea"/>
                <a:cs typeface="Arial" charset="0"/>
              </a:defRPr>
            </a:lvl8pPr>
            <a:lvl9pPr marL="3657600" algn="l" defTabSz="914400" rtl="0" eaLnBrk="1" latinLnBrk="0" hangingPunct="1">
              <a:defRPr kern="1200">
                <a:solidFill>
                  <a:schemeClr val="tx1"/>
                </a:solidFill>
                <a:latin typeface="Century Gothic" pitchFamily="34" charset="0"/>
                <a:ea typeface="+mn-ea"/>
                <a:cs typeface="Arial" charset="0"/>
              </a:defRPr>
            </a:lvl9pPr>
          </a:lstStyle>
          <a:p>
            <a:pPr marL="285750" marR="0" lvl="1"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US" sz="2000" b="1" i="0" u="none" strike="noStrike" kern="1200" cap="none" spc="0" normalizeH="0" baseline="0" noProof="0" dirty="0" smtClean="0">
                <a:ln>
                  <a:noFill/>
                </a:ln>
                <a:solidFill>
                  <a:srgbClr val="000000"/>
                </a:solidFill>
                <a:effectLst/>
                <a:uLnTx/>
                <a:uFillTx/>
                <a:latin typeface="Century Gothic" pitchFamily="34" charset="0"/>
                <a:ea typeface="+mn-ea"/>
                <a:cs typeface="Arial" charset="0"/>
              </a:rPr>
              <a:t>Confirmed Forced Oscillation Cases</a:t>
            </a:r>
          </a:p>
        </p:txBody>
      </p:sp>
      <p:pic>
        <p:nvPicPr>
          <p:cNvPr id="17" name="Picture 16"/>
          <p:cNvPicPr>
            <a:picLocks noChangeAspect="1"/>
          </p:cNvPicPr>
          <p:nvPr/>
        </p:nvPicPr>
        <p:blipFill>
          <a:blip r:embed="rId3"/>
          <a:stretch>
            <a:fillRect/>
          </a:stretch>
        </p:blipFill>
        <p:spPr>
          <a:xfrm>
            <a:off x="6562725" y="2223494"/>
            <a:ext cx="4765734" cy="1757776"/>
          </a:xfrm>
          <a:prstGeom prst="rect">
            <a:avLst/>
          </a:prstGeom>
        </p:spPr>
      </p:pic>
      <p:pic>
        <p:nvPicPr>
          <p:cNvPr id="18" name="Picture 17"/>
          <p:cNvPicPr>
            <a:picLocks noChangeAspect="1"/>
          </p:cNvPicPr>
          <p:nvPr/>
        </p:nvPicPr>
        <p:blipFill>
          <a:blip r:embed="rId4"/>
          <a:stretch>
            <a:fillRect/>
          </a:stretch>
        </p:blipFill>
        <p:spPr>
          <a:xfrm>
            <a:off x="241299" y="4464148"/>
            <a:ext cx="5654675" cy="2157561"/>
          </a:xfrm>
          <a:prstGeom prst="rect">
            <a:avLst/>
          </a:prstGeom>
        </p:spPr>
      </p:pic>
      <p:pic>
        <p:nvPicPr>
          <p:cNvPr id="19" name="Picture 18"/>
          <p:cNvPicPr>
            <a:picLocks noChangeAspect="1"/>
          </p:cNvPicPr>
          <p:nvPr/>
        </p:nvPicPr>
        <p:blipFill>
          <a:blip r:embed="rId5"/>
          <a:stretch>
            <a:fillRect/>
          </a:stretch>
        </p:blipFill>
        <p:spPr>
          <a:xfrm>
            <a:off x="5962649" y="4481513"/>
            <a:ext cx="6096945" cy="2098587"/>
          </a:xfrm>
          <a:prstGeom prst="rect">
            <a:avLst/>
          </a:prstGeom>
        </p:spPr>
      </p:pic>
      <p:sp>
        <p:nvSpPr>
          <p:cNvPr id="20" name="Rectangle 19"/>
          <p:cNvSpPr/>
          <p:nvPr/>
        </p:nvSpPr>
        <p:spPr>
          <a:xfrm>
            <a:off x="6146801" y="4072421"/>
            <a:ext cx="3159124" cy="307777"/>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Century Gothic" pitchFamily="34" charset="0"/>
                <a:ea typeface="+mn-ea"/>
                <a:cs typeface="Arial" charset="0"/>
              </a:defRPr>
            </a:lvl1pPr>
            <a:lvl2pPr marL="457200" algn="l" rtl="0" fontAlgn="base">
              <a:spcBef>
                <a:spcPct val="0"/>
              </a:spcBef>
              <a:spcAft>
                <a:spcPct val="0"/>
              </a:spcAft>
              <a:defRPr kern="1200">
                <a:solidFill>
                  <a:schemeClr val="tx1"/>
                </a:solidFill>
                <a:latin typeface="Century Gothic" pitchFamily="34" charset="0"/>
                <a:ea typeface="+mn-ea"/>
                <a:cs typeface="Arial" charset="0"/>
              </a:defRPr>
            </a:lvl2pPr>
            <a:lvl3pPr marL="914400" algn="l" rtl="0" fontAlgn="base">
              <a:spcBef>
                <a:spcPct val="0"/>
              </a:spcBef>
              <a:spcAft>
                <a:spcPct val="0"/>
              </a:spcAft>
              <a:defRPr kern="1200">
                <a:solidFill>
                  <a:schemeClr val="tx1"/>
                </a:solidFill>
                <a:latin typeface="Century Gothic" pitchFamily="34" charset="0"/>
                <a:ea typeface="+mn-ea"/>
                <a:cs typeface="Arial" charset="0"/>
              </a:defRPr>
            </a:lvl3pPr>
            <a:lvl4pPr marL="1371600" algn="l" rtl="0" fontAlgn="base">
              <a:spcBef>
                <a:spcPct val="0"/>
              </a:spcBef>
              <a:spcAft>
                <a:spcPct val="0"/>
              </a:spcAft>
              <a:defRPr kern="1200">
                <a:solidFill>
                  <a:schemeClr val="tx1"/>
                </a:solidFill>
                <a:latin typeface="Century Gothic" pitchFamily="34" charset="0"/>
                <a:ea typeface="+mn-ea"/>
                <a:cs typeface="Arial" charset="0"/>
              </a:defRPr>
            </a:lvl4pPr>
            <a:lvl5pPr marL="1828800" algn="l" rtl="0" fontAlgn="base">
              <a:spcBef>
                <a:spcPct val="0"/>
              </a:spcBef>
              <a:spcAft>
                <a:spcPct val="0"/>
              </a:spcAft>
              <a:defRPr kern="1200">
                <a:solidFill>
                  <a:schemeClr val="tx1"/>
                </a:solidFill>
                <a:latin typeface="Century Gothic" pitchFamily="34" charset="0"/>
                <a:ea typeface="+mn-ea"/>
                <a:cs typeface="Arial" charset="0"/>
              </a:defRPr>
            </a:lvl5pPr>
            <a:lvl6pPr marL="2286000" algn="l" defTabSz="914400" rtl="0" eaLnBrk="1" latinLnBrk="0" hangingPunct="1">
              <a:defRPr kern="1200">
                <a:solidFill>
                  <a:schemeClr val="tx1"/>
                </a:solidFill>
                <a:latin typeface="Century Gothic" pitchFamily="34" charset="0"/>
                <a:ea typeface="+mn-ea"/>
                <a:cs typeface="Arial" charset="0"/>
              </a:defRPr>
            </a:lvl6pPr>
            <a:lvl7pPr marL="2743200" algn="l" defTabSz="914400" rtl="0" eaLnBrk="1" latinLnBrk="0" hangingPunct="1">
              <a:defRPr kern="1200">
                <a:solidFill>
                  <a:schemeClr val="tx1"/>
                </a:solidFill>
                <a:latin typeface="Century Gothic" pitchFamily="34" charset="0"/>
                <a:ea typeface="+mn-ea"/>
                <a:cs typeface="Arial" charset="0"/>
              </a:defRPr>
            </a:lvl7pPr>
            <a:lvl8pPr marL="3200400" algn="l" defTabSz="914400" rtl="0" eaLnBrk="1" latinLnBrk="0" hangingPunct="1">
              <a:defRPr kern="1200">
                <a:solidFill>
                  <a:schemeClr val="tx1"/>
                </a:solidFill>
                <a:latin typeface="Century Gothic" pitchFamily="34" charset="0"/>
                <a:ea typeface="+mn-ea"/>
                <a:cs typeface="Arial" charset="0"/>
              </a:defRPr>
            </a:lvl8pPr>
            <a:lvl9pPr marL="3657600" algn="l" defTabSz="914400" rtl="0" eaLnBrk="1" latinLnBrk="0" hangingPunct="1">
              <a:defRPr kern="1200">
                <a:solidFill>
                  <a:schemeClr val="tx1"/>
                </a:solidFill>
                <a:latin typeface="Century Gothic" pitchFamily="34" charset="0"/>
                <a:ea typeface="+mn-ea"/>
                <a:cs typeface="Arial" charset="0"/>
              </a:defRPr>
            </a:lvl9pPr>
          </a:lstStyle>
          <a:p>
            <a:pPr marL="0" marR="0" lvl="1" indent="0" algn="l" defTabSz="914400" rtl="0" eaLnBrk="1" fontAlgn="base" latinLnBrk="0" hangingPunct="1">
              <a:lnSpc>
                <a:spcPct val="100000"/>
              </a:lnSpc>
              <a:spcBef>
                <a:spcPct val="0"/>
              </a:spcBef>
              <a:spcAft>
                <a:spcPts val="60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entury Gothic" pitchFamily="34" charset="0"/>
                <a:cs typeface="Arial" charset="0"/>
              </a:rPr>
              <a:t>B. </a:t>
            </a:r>
            <a:r>
              <a:rPr kumimoji="0" lang="en-US" altLang="zh-CN" sz="1400" b="0" i="0" u="none" strike="noStrike" kern="1200" cap="none" spc="0" normalizeH="0" baseline="0" noProof="0" dirty="0">
                <a:ln>
                  <a:noFill/>
                </a:ln>
                <a:solidFill>
                  <a:srgbClr val="000000"/>
                </a:solidFill>
                <a:effectLst/>
                <a:uLnTx/>
                <a:uFillTx/>
                <a:latin typeface="Century Gothic" pitchFamily="34" charset="0"/>
                <a:cs typeface="Arial" charset="0"/>
              </a:rPr>
              <a:t>Start from </a:t>
            </a:r>
            <a:r>
              <a:rPr kumimoji="0" lang="en-US" altLang="zh-CN" sz="1400" b="0" i="0" u="none" strike="noStrike" kern="1200" cap="none" spc="0" normalizeH="0" baseline="0" noProof="0" dirty="0" smtClean="0">
                <a:ln>
                  <a:noFill/>
                </a:ln>
                <a:solidFill>
                  <a:srgbClr val="000000"/>
                </a:solidFill>
                <a:effectLst/>
                <a:uLnTx/>
                <a:uFillTx/>
                <a:latin typeface="Century Gothic" pitchFamily="34" charset="0"/>
                <a:cs typeface="Arial" charset="0"/>
              </a:rPr>
              <a:t>2016-06-17 07.12.40, EI</a:t>
            </a:r>
            <a:endParaRPr kumimoji="0" lang="en-US" sz="1400" b="0" i="0" u="none" strike="noStrike" kern="1200" cap="none" spc="0" normalizeH="0" baseline="0" noProof="0" dirty="0" smtClean="0">
              <a:ln>
                <a:noFill/>
              </a:ln>
              <a:solidFill>
                <a:srgbClr val="000000"/>
              </a:solidFill>
              <a:effectLst/>
              <a:uLnTx/>
              <a:uFillTx/>
              <a:latin typeface="Century Gothic" pitchFamily="34" charset="0"/>
              <a:ea typeface="+mn-ea"/>
              <a:cs typeface="Arial" charset="0"/>
            </a:endParaRPr>
          </a:p>
        </p:txBody>
      </p:sp>
      <p:sp>
        <p:nvSpPr>
          <p:cNvPr id="21" name="Rectangle 20"/>
          <p:cNvSpPr/>
          <p:nvPr/>
        </p:nvSpPr>
        <p:spPr>
          <a:xfrm>
            <a:off x="355601" y="4034321"/>
            <a:ext cx="3435349" cy="307777"/>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Century Gothic" pitchFamily="34" charset="0"/>
                <a:ea typeface="+mn-ea"/>
                <a:cs typeface="Arial" charset="0"/>
              </a:defRPr>
            </a:lvl1pPr>
            <a:lvl2pPr marL="457200" algn="l" rtl="0" fontAlgn="base">
              <a:spcBef>
                <a:spcPct val="0"/>
              </a:spcBef>
              <a:spcAft>
                <a:spcPct val="0"/>
              </a:spcAft>
              <a:defRPr kern="1200">
                <a:solidFill>
                  <a:schemeClr val="tx1"/>
                </a:solidFill>
                <a:latin typeface="Century Gothic" pitchFamily="34" charset="0"/>
                <a:ea typeface="+mn-ea"/>
                <a:cs typeface="Arial" charset="0"/>
              </a:defRPr>
            </a:lvl2pPr>
            <a:lvl3pPr marL="914400" algn="l" rtl="0" fontAlgn="base">
              <a:spcBef>
                <a:spcPct val="0"/>
              </a:spcBef>
              <a:spcAft>
                <a:spcPct val="0"/>
              </a:spcAft>
              <a:defRPr kern="1200">
                <a:solidFill>
                  <a:schemeClr val="tx1"/>
                </a:solidFill>
                <a:latin typeface="Century Gothic" pitchFamily="34" charset="0"/>
                <a:ea typeface="+mn-ea"/>
                <a:cs typeface="Arial" charset="0"/>
              </a:defRPr>
            </a:lvl3pPr>
            <a:lvl4pPr marL="1371600" algn="l" rtl="0" fontAlgn="base">
              <a:spcBef>
                <a:spcPct val="0"/>
              </a:spcBef>
              <a:spcAft>
                <a:spcPct val="0"/>
              </a:spcAft>
              <a:defRPr kern="1200">
                <a:solidFill>
                  <a:schemeClr val="tx1"/>
                </a:solidFill>
                <a:latin typeface="Century Gothic" pitchFamily="34" charset="0"/>
                <a:ea typeface="+mn-ea"/>
                <a:cs typeface="Arial" charset="0"/>
              </a:defRPr>
            </a:lvl4pPr>
            <a:lvl5pPr marL="1828800" algn="l" rtl="0" fontAlgn="base">
              <a:spcBef>
                <a:spcPct val="0"/>
              </a:spcBef>
              <a:spcAft>
                <a:spcPct val="0"/>
              </a:spcAft>
              <a:defRPr kern="1200">
                <a:solidFill>
                  <a:schemeClr val="tx1"/>
                </a:solidFill>
                <a:latin typeface="Century Gothic" pitchFamily="34" charset="0"/>
                <a:ea typeface="+mn-ea"/>
                <a:cs typeface="Arial" charset="0"/>
              </a:defRPr>
            </a:lvl5pPr>
            <a:lvl6pPr marL="2286000" algn="l" defTabSz="914400" rtl="0" eaLnBrk="1" latinLnBrk="0" hangingPunct="1">
              <a:defRPr kern="1200">
                <a:solidFill>
                  <a:schemeClr val="tx1"/>
                </a:solidFill>
                <a:latin typeface="Century Gothic" pitchFamily="34" charset="0"/>
                <a:ea typeface="+mn-ea"/>
                <a:cs typeface="Arial" charset="0"/>
              </a:defRPr>
            </a:lvl6pPr>
            <a:lvl7pPr marL="2743200" algn="l" defTabSz="914400" rtl="0" eaLnBrk="1" latinLnBrk="0" hangingPunct="1">
              <a:defRPr kern="1200">
                <a:solidFill>
                  <a:schemeClr val="tx1"/>
                </a:solidFill>
                <a:latin typeface="Century Gothic" pitchFamily="34" charset="0"/>
                <a:ea typeface="+mn-ea"/>
                <a:cs typeface="Arial" charset="0"/>
              </a:defRPr>
            </a:lvl7pPr>
            <a:lvl8pPr marL="3200400" algn="l" defTabSz="914400" rtl="0" eaLnBrk="1" latinLnBrk="0" hangingPunct="1">
              <a:defRPr kern="1200">
                <a:solidFill>
                  <a:schemeClr val="tx1"/>
                </a:solidFill>
                <a:latin typeface="Century Gothic" pitchFamily="34" charset="0"/>
                <a:ea typeface="+mn-ea"/>
                <a:cs typeface="Arial" charset="0"/>
              </a:defRPr>
            </a:lvl8pPr>
            <a:lvl9pPr marL="3657600" algn="l" defTabSz="914400" rtl="0" eaLnBrk="1" latinLnBrk="0" hangingPunct="1">
              <a:defRPr kern="1200">
                <a:solidFill>
                  <a:schemeClr val="tx1"/>
                </a:solidFill>
                <a:latin typeface="Century Gothic" pitchFamily="34" charset="0"/>
                <a:ea typeface="+mn-ea"/>
                <a:cs typeface="Arial" charset="0"/>
              </a:defRPr>
            </a:lvl9pPr>
          </a:lstStyle>
          <a:p>
            <a:pPr marL="0" marR="0" lvl="1" indent="0" algn="l" defTabSz="914400" rtl="0" eaLnBrk="1" fontAlgn="base" latinLnBrk="0" hangingPunct="1">
              <a:lnSpc>
                <a:spcPct val="100000"/>
              </a:lnSpc>
              <a:spcBef>
                <a:spcPct val="0"/>
              </a:spcBef>
              <a:spcAft>
                <a:spcPts val="60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entury Gothic" pitchFamily="34" charset="0"/>
                <a:cs typeface="Arial" charset="0"/>
              </a:rPr>
              <a:t>A. Start from </a:t>
            </a:r>
            <a:r>
              <a:rPr kumimoji="0" lang="en-US" altLang="zh-CN" sz="1400" b="0" i="0" u="none" strike="noStrike" kern="1200" cap="none" spc="0" normalizeH="0" baseline="0" noProof="0" dirty="0">
                <a:ln>
                  <a:noFill/>
                </a:ln>
                <a:solidFill>
                  <a:srgbClr val="000000"/>
                </a:solidFill>
                <a:effectLst/>
                <a:uLnTx/>
                <a:uFillTx/>
                <a:latin typeface="Century Gothic" pitchFamily="34" charset="0"/>
                <a:cs typeface="Arial" charset="0"/>
              </a:rPr>
              <a:t>2016-11-27 </a:t>
            </a:r>
            <a:r>
              <a:rPr kumimoji="0" lang="en-US" altLang="zh-CN" sz="1400" b="0" i="0" u="none" strike="noStrike" kern="1200" cap="none" spc="0" normalizeH="0" baseline="0" noProof="0" dirty="0" smtClean="0">
                <a:ln>
                  <a:noFill/>
                </a:ln>
                <a:solidFill>
                  <a:srgbClr val="000000"/>
                </a:solidFill>
                <a:effectLst/>
                <a:uLnTx/>
                <a:uFillTx/>
                <a:latin typeface="Century Gothic" pitchFamily="34" charset="0"/>
                <a:cs typeface="Arial" charset="0"/>
              </a:rPr>
              <a:t>05.51, EI</a:t>
            </a:r>
            <a:endParaRPr kumimoji="0" lang="en-US" sz="1400" b="0" i="0" u="none" strike="noStrike" kern="1200" cap="none" spc="0" normalizeH="0" baseline="0" noProof="0" dirty="0" smtClean="0">
              <a:ln>
                <a:noFill/>
              </a:ln>
              <a:solidFill>
                <a:srgbClr val="000000"/>
              </a:solidFill>
              <a:effectLst/>
              <a:uLnTx/>
              <a:uFillTx/>
              <a:latin typeface="Century Gothic" pitchFamily="34" charset="0"/>
              <a:ea typeface="+mn-ea"/>
              <a:cs typeface="Arial" charset="0"/>
            </a:endParaRPr>
          </a:p>
        </p:txBody>
      </p:sp>
    </p:spTree>
    <p:extLst>
      <p:ext uri="{BB962C8B-B14F-4D97-AF65-F5344CB8AC3E}">
        <p14:creationId xmlns:p14="http://schemas.microsoft.com/office/powerpoint/2010/main" val="13496691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AD082-D5BF-4622-85E4-9774577439B1}"/>
              </a:ext>
            </a:extLst>
          </p:cNvPr>
          <p:cNvSpPr>
            <a:spLocks noGrp="1"/>
          </p:cNvSpPr>
          <p:nvPr>
            <p:ph type="title"/>
          </p:nvPr>
        </p:nvSpPr>
        <p:spPr/>
        <p:txBody>
          <a:bodyPr/>
          <a:lstStyle/>
          <a:p>
            <a:r>
              <a:rPr lang="en-US" dirty="0" smtClean="0">
                <a:solidFill>
                  <a:srgbClr val="C00000"/>
                </a:solidFill>
              </a:rPr>
              <a:t>Recent </a:t>
            </a:r>
            <a:r>
              <a:rPr lang="en-US" dirty="0">
                <a:solidFill>
                  <a:srgbClr val="C00000"/>
                </a:solidFill>
              </a:rPr>
              <a:t>M</a:t>
            </a:r>
            <a:r>
              <a:rPr lang="en-US" dirty="0" smtClean="0">
                <a:solidFill>
                  <a:srgbClr val="C00000"/>
                </a:solidFill>
              </a:rPr>
              <a:t>ajor </a:t>
            </a:r>
            <a:r>
              <a:rPr lang="en-US" dirty="0" smtClean="0">
                <a:solidFill>
                  <a:srgbClr val="C00000"/>
                </a:solidFill>
              </a:rPr>
              <a:t>Forced </a:t>
            </a:r>
            <a:r>
              <a:rPr lang="en-US" dirty="0" smtClean="0">
                <a:solidFill>
                  <a:srgbClr val="C00000"/>
                </a:solidFill>
              </a:rPr>
              <a:t>Oscillations </a:t>
            </a:r>
            <a:endParaRPr lang="en-US" dirty="0">
              <a:solidFill>
                <a:srgbClr val="C00000"/>
              </a:solidFill>
            </a:endParaRPr>
          </a:p>
        </p:txBody>
      </p:sp>
      <p:pic>
        <p:nvPicPr>
          <p:cNvPr id="7" name="2019111EIEvent-begin">
            <a:hlinkClick r:id="" action="ppaction://media"/>
            <a:extLst>
              <a:ext uri="{FF2B5EF4-FFF2-40B4-BE49-F238E27FC236}">
                <a16:creationId xmlns:a16="http://schemas.microsoft.com/office/drawing/2014/main" id="{7810D26F-D08A-4F44-AF63-09F668AC4E1E}"/>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609600" y="838200"/>
            <a:ext cx="11110321" cy="5740400"/>
          </a:xfrm>
        </p:spPr>
      </p:pic>
    </p:spTree>
    <p:extLst>
      <p:ext uri="{BB962C8B-B14F-4D97-AF65-F5344CB8AC3E}">
        <p14:creationId xmlns:p14="http://schemas.microsoft.com/office/powerpoint/2010/main" val="4257168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25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11430000" cy="838200"/>
          </a:xfrm>
        </p:spPr>
        <p:txBody>
          <a:bodyPr>
            <a:normAutofit fontScale="90000"/>
          </a:bodyPr>
          <a:lstStyle/>
          <a:p>
            <a:r>
              <a:rPr lang="en-US" b="1" dirty="0" smtClean="0">
                <a:solidFill>
                  <a:srgbClr val="006600"/>
                </a:solidFill>
              </a:rPr>
              <a:t>Measurement Derived Grid Model </a:t>
            </a:r>
            <a:r>
              <a:rPr lang="en-US" b="1" dirty="0">
                <a:solidFill>
                  <a:srgbClr val="006600"/>
                </a:solidFill>
              </a:rPr>
              <a:t>for </a:t>
            </a:r>
            <a:r>
              <a:rPr lang="en-US" b="1" dirty="0"/>
              <a:t>Oscillation Damping</a:t>
            </a:r>
          </a:p>
        </p:txBody>
      </p:sp>
      <p:pic>
        <p:nvPicPr>
          <p:cNvPr id="5" name="Content Placehold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84624" y="2504798"/>
            <a:ext cx="5004120" cy="2985820"/>
          </a:xfrm>
          <a:prstGeom prst="rect">
            <a:avLst/>
          </a:prstGeom>
          <a:noFill/>
          <a:ln>
            <a:noFill/>
          </a:ln>
        </p:spPr>
      </p:pic>
      <p:pic>
        <p:nvPicPr>
          <p:cNvPr id="6" name="Picture 5" descr="Picture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2957" y="1625669"/>
            <a:ext cx="4824283" cy="2150041"/>
          </a:xfrm>
          <a:prstGeom prst="rect">
            <a:avLst/>
          </a:prstGeom>
          <a:noFill/>
          <a:ln>
            <a:noFill/>
          </a:ln>
        </p:spPr>
      </p:pic>
      <p:pic>
        <p:nvPicPr>
          <p:cNvPr id="7" name="Picture 6" descr="Picture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68483" y="3920448"/>
            <a:ext cx="4927739" cy="2131123"/>
          </a:xfrm>
          <a:prstGeom prst="rect">
            <a:avLst/>
          </a:prstGeom>
          <a:noFill/>
          <a:ln>
            <a:noFill/>
          </a:ln>
        </p:spPr>
      </p:pic>
      <p:sp>
        <p:nvSpPr>
          <p:cNvPr id="8" name="TextBox 7"/>
          <p:cNvSpPr txBox="1"/>
          <p:nvPr/>
        </p:nvSpPr>
        <p:spPr>
          <a:xfrm>
            <a:off x="9939743" y="3240792"/>
            <a:ext cx="961587" cy="338426"/>
          </a:xfrm>
          <a:prstGeom prst="rect">
            <a:avLst/>
          </a:prstGeom>
          <a:noFill/>
        </p:spPr>
        <p:txBody>
          <a:bodyPr wrap="square" rtlCol="0">
            <a:spAutoFit/>
          </a:bodyPr>
          <a:lstStyle/>
          <a:p>
            <a:r>
              <a:rPr lang="en-US" sz="1599" b="1" dirty="0">
                <a:solidFill>
                  <a:schemeClr val="accent2"/>
                </a:solidFill>
                <a:latin typeface="Arial" pitchFamily="34" charset="0"/>
              </a:rPr>
              <a:t>Winter</a:t>
            </a:r>
          </a:p>
        </p:txBody>
      </p:sp>
      <p:sp>
        <p:nvSpPr>
          <p:cNvPr id="9" name="TextBox 8"/>
          <p:cNvSpPr txBox="1"/>
          <p:nvPr/>
        </p:nvSpPr>
        <p:spPr>
          <a:xfrm>
            <a:off x="9832805" y="5314611"/>
            <a:ext cx="1175464" cy="338426"/>
          </a:xfrm>
          <a:prstGeom prst="rect">
            <a:avLst/>
          </a:prstGeom>
          <a:noFill/>
        </p:spPr>
        <p:txBody>
          <a:bodyPr wrap="square" rtlCol="0">
            <a:spAutoFit/>
          </a:bodyPr>
          <a:lstStyle/>
          <a:p>
            <a:r>
              <a:rPr lang="en-US" sz="1599" b="1" dirty="0">
                <a:solidFill>
                  <a:schemeClr val="accent2"/>
                </a:solidFill>
                <a:latin typeface="Arial" pitchFamily="34" charset="0"/>
              </a:rPr>
              <a:t>Summer</a:t>
            </a:r>
          </a:p>
        </p:txBody>
      </p:sp>
      <p:sp>
        <p:nvSpPr>
          <p:cNvPr id="10" name="TextBox 9"/>
          <p:cNvSpPr txBox="1"/>
          <p:nvPr/>
        </p:nvSpPr>
        <p:spPr>
          <a:xfrm>
            <a:off x="1672069" y="5588695"/>
            <a:ext cx="2709331" cy="326693"/>
          </a:xfrm>
          <a:prstGeom prst="rect">
            <a:avLst/>
          </a:prstGeom>
          <a:noFill/>
        </p:spPr>
        <p:txBody>
          <a:bodyPr wrap="none" rtlCol="0">
            <a:spAutoFit/>
          </a:bodyPr>
          <a:lstStyle/>
          <a:p>
            <a:r>
              <a:rPr lang="en-US" sz="1523" b="1" dirty="0">
                <a:latin typeface="Arial" pitchFamily="34" charset="0"/>
              </a:rPr>
              <a:t>Control effect in </a:t>
            </a:r>
            <a:r>
              <a:rPr lang="en-US" sz="1523" b="1" dirty="0" err="1">
                <a:latin typeface="Arial" pitchFamily="34" charset="0"/>
              </a:rPr>
              <a:t>Terna</a:t>
            </a:r>
            <a:r>
              <a:rPr lang="en-US" sz="1523" b="1" dirty="0">
                <a:latin typeface="Arial" pitchFamily="34" charset="0"/>
              </a:rPr>
              <a:t> Grid</a:t>
            </a:r>
          </a:p>
        </p:txBody>
      </p:sp>
      <p:sp>
        <p:nvSpPr>
          <p:cNvPr id="11" name="TextBox 10"/>
          <p:cNvSpPr txBox="1"/>
          <p:nvPr/>
        </p:nvSpPr>
        <p:spPr>
          <a:xfrm>
            <a:off x="7613749" y="6198728"/>
            <a:ext cx="3070071" cy="326693"/>
          </a:xfrm>
          <a:prstGeom prst="rect">
            <a:avLst/>
          </a:prstGeom>
          <a:noFill/>
        </p:spPr>
        <p:txBody>
          <a:bodyPr wrap="none" rtlCol="0">
            <a:spAutoFit/>
          </a:bodyPr>
          <a:lstStyle/>
          <a:p>
            <a:r>
              <a:rPr lang="en-US" sz="1523" b="1" dirty="0">
                <a:latin typeface="Arial" pitchFamily="34" charset="0"/>
              </a:rPr>
              <a:t>Control effect on CURENT HTB</a:t>
            </a:r>
          </a:p>
        </p:txBody>
      </p:sp>
      <p:sp>
        <p:nvSpPr>
          <p:cNvPr id="12" name="Rectangle 11"/>
          <p:cNvSpPr/>
          <p:nvPr/>
        </p:nvSpPr>
        <p:spPr>
          <a:xfrm>
            <a:off x="1019357" y="1147199"/>
            <a:ext cx="10356351" cy="1213024"/>
          </a:xfrm>
          <a:prstGeom prst="rect">
            <a:avLst/>
          </a:prstGeom>
        </p:spPr>
        <p:txBody>
          <a:bodyPr wrap="square">
            <a:spAutoFit/>
          </a:bodyPr>
          <a:lstStyle/>
          <a:p>
            <a:pPr marL="285576" indent="-285576" algn="just">
              <a:spcBef>
                <a:spcPts val="600"/>
              </a:spcBef>
              <a:buFont typeface="Arial" panose="020B0604020202020204" pitchFamily="34" charset="0"/>
              <a:buChar char="•"/>
            </a:pPr>
            <a:r>
              <a:rPr lang="en-US" sz="2094" dirty="0">
                <a:latin typeface="Arial" pitchFamily="34" charset="0"/>
              </a:rPr>
              <a:t>Real-time data-driven model based oscillatory mode representation</a:t>
            </a:r>
          </a:p>
          <a:p>
            <a:pPr marL="285576" indent="-285576" algn="just">
              <a:spcBef>
                <a:spcPts val="600"/>
              </a:spcBef>
              <a:buFont typeface="Arial" panose="020B0604020202020204" pitchFamily="34" charset="0"/>
              <a:buChar char="•"/>
            </a:pPr>
            <a:r>
              <a:rPr lang="en-US" sz="2094" dirty="0">
                <a:latin typeface="Arial" pitchFamily="34" charset="0"/>
              </a:rPr>
              <a:t>Apply to NAPA, TERNA, and Saudi Grids </a:t>
            </a:r>
          </a:p>
          <a:p>
            <a:pPr marL="285576" indent="-285576" algn="just">
              <a:spcBef>
                <a:spcPts val="600"/>
              </a:spcBef>
              <a:buFont typeface="Arial" panose="020B0604020202020204" pitchFamily="34" charset="0"/>
              <a:buChar char="•"/>
            </a:pPr>
            <a:r>
              <a:rPr lang="en-US" sz="2094" dirty="0">
                <a:latin typeface="Arial" pitchFamily="34" charset="0"/>
              </a:rPr>
              <a:t>Demonstrate on CURENT HTB </a:t>
            </a:r>
          </a:p>
        </p:txBody>
      </p:sp>
      <p:sp>
        <p:nvSpPr>
          <p:cNvPr id="13" name="Slide Number Placeholder 12"/>
          <p:cNvSpPr>
            <a:spLocks noGrp="1"/>
          </p:cNvSpPr>
          <p:nvPr>
            <p:ph type="sldNum" sz="quarter" idx="10"/>
          </p:nvPr>
        </p:nvSpPr>
        <p:spPr/>
        <p:txBody>
          <a:bodyPr/>
          <a:lstStyle/>
          <a:p>
            <a:pPr>
              <a:defRPr/>
            </a:pPr>
            <a:r>
              <a:rPr lang="en-US"/>
              <a:t>3-</a:t>
            </a:r>
            <a:fld id="{C828D3FC-A0B5-43DE-98B8-D1D2A830C5C7}" type="slidenum">
              <a:rPr lang="en-US" smtClean="0"/>
              <a:pPr>
                <a:defRPr/>
              </a:pPr>
              <a:t>9</a:t>
            </a:fld>
            <a:endParaRPr lang="en-US" dirty="0"/>
          </a:p>
        </p:txBody>
      </p:sp>
      <p:sp>
        <p:nvSpPr>
          <p:cNvPr id="14" name="TextBox 13"/>
          <p:cNvSpPr txBox="1"/>
          <p:nvPr/>
        </p:nvSpPr>
        <p:spPr>
          <a:xfrm>
            <a:off x="297323" y="6041009"/>
            <a:ext cx="7316426" cy="523220"/>
          </a:xfrm>
          <a:prstGeom prst="rect">
            <a:avLst/>
          </a:prstGeom>
          <a:noFill/>
        </p:spPr>
        <p:txBody>
          <a:bodyPr wrap="none" rtlCol="0">
            <a:spAutoFit/>
          </a:bodyPr>
          <a:lstStyle/>
          <a:p>
            <a:r>
              <a:rPr lang="en-US" sz="2800" b="1" i="1" dirty="0" err="1" smtClean="0">
                <a:solidFill>
                  <a:srgbClr val="FF0000"/>
                </a:solidFill>
                <a:latin typeface="Arial" pitchFamily="34" charset="0"/>
              </a:rPr>
              <a:t>Realtime</a:t>
            </a:r>
            <a:r>
              <a:rPr lang="en-US" sz="2800" b="1" i="1" dirty="0" smtClean="0">
                <a:solidFill>
                  <a:srgbClr val="FF0000"/>
                </a:solidFill>
                <a:latin typeface="Arial" pitchFamily="34" charset="0"/>
              </a:rPr>
              <a:t> updated Grid transfer functions </a:t>
            </a:r>
            <a:endParaRPr lang="en-US" sz="2800" b="1" i="1" dirty="0">
              <a:solidFill>
                <a:srgbClr val="FF0000"/>
              </a:solidFill>
              <a:latin typeface="Arial" pitchFamily="34" charset="0"/>
            </a:endParaRPr>
          </a:p>
        </p:txBody>
      </p:sp>
    </p:spTree>
    <p:extLst>
      <p:ext uri="{BB962C8B-B14F-4D97-AF65-F5344CB8AC3E}">
        <p14:creationId xmlns:p14="http://schemas.microsoft.com/office/powerpoint/2010/main" val="69489363"/>
      </p:ext>
    </p:extLst>
  </p:cSld>
  <p:clrMapOvr>
    <a:masterClrMapping/>
  </p:clrMapOvr>
</p:sld>
</file>

<file path=ppt/theme/theme1.xml><?xml version="1.0" encoding="utf-8"?>
<a:theme xmlns:a="http://schemas.openxmlformats.org/drawingml/2006/main" name="CURENT PPT Template_v2">
  <a:themeElements>
    <a:clrScheme name="CURENT">
      <a:dk1>
        <a:srgbClr val="4C4C4C"/>
      </a:dk1>
      <a:lt1>
        <a:sysClr val="window" lastClr="FFFFFF"/>
      </a:lt1>
      <a:dk2>
        <a:srgbClr val="4C4C4C"/>
      </a:dk2>
      <a:lt2>
        <a:srgbClr val="FFFFFF"/>
      </a:lt2>
      <a:accent1>
        <a:srgbClr val="007900"/>
      </a:accent1>
      <a:accent2>
        <a:srgbClr val="F77F00"/>
      </a:accent2>
      <a:accent3>
        <a:srgbClr val="7992B1"/>
      </a:accent3>
      <a:accent4>
        <a:srgbClr val="999999"/>
      </a:accent4>
      <a:accent5>
        <a:srgbClr val="9FFF9F"/>
      </a:accent5>
      <a:accent6>
        <a:srgbClr val="FFC789"/>
      </a:accent6>
      <a:hlink>
        <a:srgbClr val="F77F00"/>
      </a:hlink>
      <a:folHlink>
        <a:srgbClr val="FFC789"/>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latin typeface="+mn-lt"/>
          </a:defRPr>
        </a:defPPr>
      </a:lstStyle>
    </a:txDef>
  </a:objectDefaults>
  <a:extraClrSchemeLst/>
  <a:extLst>
    <a:ext uri="{05A4C25C-085E-4340-85A3-A5531E510DB2}">
      <thm15:themeFamily xmlns:thm15="http://schemas.microsoft.com/office/thememl/2012/main" name="Presentation Sept 2015.potx" id="{2CE25169-5EE6-44CA-967F-9D923D3260F1}" vid="{CDF7646D-BB63-4A8B-B341-10118AA6A6A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11553</TotalTime>
  <Words>921</Words>
  <Application>Microsoft Office PowerPoint</Application>
  <PresentationFormat>Widescreen</PresentationFormat>
  <Paragraphs>168</Paragraphs>
  <Slides>23</Slides>
  <Notes>8</Notes>
  <HiddenSlides>0</HiddenSlides>
  <MMClips>2</MMClips>
  <ScaleCrop>false</ScaleCrop>
  <HeadingPairs>
    <vt:vector size="8" baseType="variant">
      <vt:variant>
        <vt:lpstr>Fonts Used</vt:lpstr>
      </vt:variant>
      <vt:variant>
        <vt:i4>15</vt:i4>
      </vt:variant>
      <vt:variant>
        <vt:lpstr>Theme</vt:lpstr>
      </vt:variant>
      <vt:variant>
        <vt:i4>2</vt:i4>
      </vt:variant>
      <vt:variant>
        <vt:lpstr>Embedded OLE Servers</vt:lpstr>
      </vt:variant>
      <vt:variant>
        <vt:i4>2</vt:i4>
      </vt:variant>
      <vt:variant>
        <vt:lpstr>Slide Titles</vt:lpstr>
      </vt:variant>
      <vt:variant>
        <vt:i4>23</vt:i4>
      </vt:variant>
    </vt:vector>
  </HeadingPairs>
  <TitlesOfParts>
    <vt:vector size="42" baseType="lpstr">
      <vt:lpstr>SimSun</vt:lpstr>
      <vt:lpstr>SimSun</vt:lpstr>
      <vt:lpstr>Arial</vt:lpstr>
      <vt:lpstr>Arial Unicode MS</vt:lpstr>
      <vt:lpstr>Calibri</vt:lpstr>
      <vt:lpstr>Calibri Light</vt:lpstr>
      <vt:lpstr>Century Gothic</vt:lpstr>
      <vt:lpstr>Courier New</vt:lpstr>
      <vt:lpstr>等线</vt:lpstr>
      <vt:lpstr>Perpetua</vt:lpstr>
      <vt:lpstr>新細明體</vt:lpstr>
      <vt:lpstr>黑体</vt:lpstr>
      <vt:lpstr>Times New Roman</vt:lpstr>
      <vt:lpstr>Wingdings</vt:lpstr>
      <vt:lpstr>Wingdings 2</vt:lpstr>
      <vt:lpstr>CURENT PPT Template_v2</vt:lpstr>
      <vt:lpstr>Office Theme</vt:lpstr>
      <vt:lpstr>Visio</vt:lpstr>
      <vt:lpstr>Equation</vt:lpstr>
      <vt:lpstr>Grid Edge Time Synchronous              Measurement &amp; Applications    </vt:lpstr>
      <vt:lpstr>PowerPoint Presentation</vt:lpstr>
      <vt:lpstr>Worldwide Monitor Deployment Map (UTK)</vt:lpstr>
      <vt:lpstr>Disturbance Propagation Playback 2-26-08 </vt:lpstr>
      <vt:lpstr>PowerPoint Presentation</vt:lpstr>
      <vt:lpstr>Sample automatic event alert</vt:lpstr>
      <vt:lpstr>PowerPoint Presentation</vt:lpstr>
      <vt:lpstr>Recent Major Forced Oscillations </vt:lpstr>
      <vt:lpstr>Measurement Derived Grid Model for Oscillation Damping</vt:lpstr>
      <vt:lpstr>Case Study - Terna Grid Oscillations</vt:lpstr>
      <vt:lpstr>Case Study - NYPA Grid</vt:lpstr>
      <vt:lpstr>Case Study - SEC Grid</vt:lpstr>
      <vt:lpstr>Detect FIDVR (Fault Induced Delay of Voltage Recovery)</vt:lpstr>
      <vt:lpstr> Islanding  Detection of   Bulk Grid &amp;      Micro Grid  </vt:lpstr>
      <vt:lpstr>PowerPoint Presentation</vt:lpstr>
      <vt:lpstr>Line Trip Detection and Location  </vt:lpstr>
      <vt:lpstr>PowerPoint Presentation</vt:lpstr>
      <vt:lpstr>Interconnection Inertia Monitoring</vt:lpstr>
      <vt:lpstr>Dynamic Model Validation - Eastern Interconnection</vt:lpstr>
      <vt:lpstr>Synchronized Point-on-Wave (SPOW) from Mobile UGA</vt:lpstr>
      <vt:lpstr>Real-Time Signal-to-Noise Ratio Estimation</vt:lpstr>
      <vt:lpstr>New Deployment - Puerto Rico Grid </vt:lpstr>
      <vt:lpstr>Related web links:  </vt:lpstr>
    </vt:vector>
  </TitlesOfParts>
  <Company>University of Tennessee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Smith, Wendy Kathryn</dc:creator>
  <cp:lastModifiedBy>Liu, Yilu</cp:lastModifiedBy>
  <cp:revision>192</cp:revision>
  <cp:lastPrinted>2015-09-08T19:59:30Z</cp:lastPrinted>
  <dcterms:created xsi:type="dcterms:W3CDTF">2015-09-15T19:01:01Z</dcterms:created>
  <dcterms:modified xsi:type="dcterms:W3CDTF">2019-06-24T10:52:13Z</dcterms:modified>
</cp:coreProperties>
</file>